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303" r:id="rId4"/>
    <p:sldId id="349" r:id="rId5"/>
    <p:sldId id="272" r:id="rId6"/>
    <p:sldId id="334" r:id="rId7"/>
    <p:sldId id="342" r:id="rId8"/>
    <p:sldId id="354" r:id="rId9"/>
    <p:sldId id="353" r:id="rId10"/>
    <p:sldId id="355" r:id="rId11"/>
    <p:sldId id="335" r:id="rId12"/>
    <p:sldId id="324" r:id="rId13"/>
    <p:sldId id="345" r:id="rId14"/>
    <p:sldId id="346" r:id="rId15"/>
    <p:sldId id="325" r:id="rId16"/>
    <p:sldId id="347" r:id="rId17"/>
    <p:sldId id="351" r:id="rId18"/>
    <p:sldId id="341" r:id="rId19"/>
    <p:sldId id="35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1DFA"/>
    <a:srgbClr val="FA6201"/>
    <a:srgbClr val="007C3D"/>
    <a:srgbClr val="2D5FEF"/>
    <a:srgbClr val="0C3B6A"/>
    <a:srgbClr val="D7DDDF"/>
    <a:srgbClr val="8A55D7"/>
    <a:srgbClr val="E1A91A"/>
    <a:srgbClr val="4A6CD4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17F8D1-D286-4AB7-B99F-07454AAAB2F8}" v="39" dt="2018-08-13T14:55:31.816"/>
  </p1510:revLst>
</p1510:revInfo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86" autoAdjust="0"/>
    <p:restoredTop sz="99149" autoAdjust="0"/>
  </p:normalViewPr>
  <p:slideViewPr>
    <p:cSldViewPr snapToGrid="0" snapToObjects="1">
      <p:cViewPr varScale="1">
        <p:scale>
          <a:sx n="104" d="100"/>
          <a:sy n="104" d="100"/>
        </p:scale>
        <p:origin x="96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DEB09-D89A-7F4A-9789-BEA4FCB38606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9EFF-E901-EE42-A4EE-EF4A388745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0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4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3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4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7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2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42000" y="1166400"/>
            <a:ext cx="84888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algn="ctr"/>
            <a:endParaRPr lang="sk-SK" sz="24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8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sk-SK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1.2.1 </a:t>
            </a:r>
          </a:p>
          <a:p>
            <a:pPr algn="ctr"/>
            <a:r>
              <a:rPr lang="sk-SK" sz="4800" b="1" dirty="0">
                <a:solidFill>
                  <a:srgbClr val="0C3B6A"/>
                </a:solidFill>
                <a:latin typeface="Calibri" panose="020F0502020204030204" pitchFamily="34" charset="0"/>
              </a:rPr>
              <a:t>Vzory s </a:t>
            </a:r>
            <a:r>
              <a:rPr lang="sk-SK" sz="4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opakováním</a:t>
            </a:r>
            <a:endParaRPr lang="sk-SK" sz="4800" b="1" dirty="0">
              <a:solidFill>
                <a:srgbClr val="0C3B6A"/>
              </a:solidFill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985" y="3970025"/>
            <a:ext cx="1894523" cy="1878330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</a:t>
            </a:fld>
            <a:endParaRPr lang="sk-SK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D50D85-0DE9-4D4F-862E-E5DF2CF22FAD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</a:t>
            </a:r>
            <a:r>
              <a:rPr lang="sk-SK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2</a:t>
            </a: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	Opakování a střídání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7531C8-084F-4EFF-9C49-348696EE7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4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1000" dirty="0">
              <a:latin typeface="+mj-lt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8148" y="3409173"/>
            <a:ext cx="2031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b="1" dirty="0" err="1"/>
              <a:t>Rozšíření</a:t>
            </a:r>
            <a:endParaRPr lang="sk-SK" sz="1050" b="1" dirty="0"/>
          </a:p>
          <a:p>
            <a:r>
              <a:rPr lang="sk-SK" sz="1050" dirty="0" err="1"/>
              <a:t>Podaří</a:t>
            </a:r>
            <a:r>
              <a:rPr lang="sk-SK" sz="1050" dirty="0"/>
              <a:t> </a:t>
            </a:r>
            <a:r>
              <a:rPr lang="sk-SK" sz="1050" dirty="0" err="1"/>
              <a:t>se</a:t>
            </a:r>
            <a:r>
              <a:rPr lang="sk-SK" sz="1050" dirty="0"/>
              <a:t> ti </a:t>
            </a:r>
            <a:r>
              <a:rPr lang="sk-SK" sz="1050" dirty="0" err="1"/>
              <a:t>vypočítat</a:t>
            </a:r>
            <a:r>
              <a:rPr lang="sk-SK" sz="1050" dirty="0"/>
              <a:t> </a:t>
            </a:r>
            <a:r>
              <a:rPr lang="sk-SK" sz="1050" dirty="0" err="1"/>
              <a:t>všechna</a:t>
            </a:r>
            <a:r>
              <a:rPr lang="sk-SK" sz="1050" dirty="0"/>
              <a:t> čísla pro tento vzor a </a:t>
            </a:r>
            <a:r>
              <a:rPr lang="sk-SK" sz="1050" dirty="0" err="1"/>
              <a:t>scénář</a:t>
            </a:r>
            <a:r>
              <a:rPr lang="sk-SK" sz="1050" dirty="0"/>
              <a:t> na jeho </a:t>
            </a:r>
            <a:r>
              <a:rPr lang="sk-SK" sz="1050" dirty="0" err="1"/>
              <a:t>otisknutí</a:t>
            </a:r>
            <a:r>
              <a:rPr lang="sk-SK" sz="1050" dirty="0"/>
              <a:t>?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585" y="3410045"/>
            <a:ext cx="801529" cy="722948"/>
          </a:xfrm>
          <a:prstGeom prst="rect">
            <a:avLst/>
          </a:prstGeom>
        </p:spPr>
      </p:pic>
      <p:cxnSp>
        <p:nvCxnSpPr>
          <p:cNvPr id="30" name="Straight Connector 29"/>
          <p:cNvCxnSpPr/>
          <p:nvPr/>
        </p:nvCxnSpPr>
        <p:spPr>
          <a:xfrm>
            <a:off x="629307" y="3045940"/>
            <a:ext cx="7847267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253" y="1803203"/>
            <a:ext cx="660083" cy="660083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3780079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025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47625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61139" y="1021661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108000" rIns="36000" bIns="36000" rtlCol="0">
            <a:noAutofit/>
          </a:bodyPr>
          <a:lstStyle/>
          <a:p>
            <a:pPr algn="ctr">
              <a:lnSpc>
                <a:spcPts val="1200"/>
              </a:lnSpc>
            </a:pPr>
            <a:r>
              <a:rPr lang="sk-SK" sz="1050" b="1" dirty="0"/>
              <a:t>počet </a:t>
            </a:r>
            <a:r>
              <a:rPr lang="sk-SK" sz="1050" b="1" dirty="0" err="1"/>
              <a:t>opakování</a:t>
            </a:r>
            <a:endParaRPr lang="sk-SK" sz="105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503649" y="1018945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72000" rIns="36000" bIns="36000" rtlCol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sk-SK" sz="1050" b="1" dirty="0"/>
              <a:t>o </a:t>
            </a:r>
            <a:r>
              <a:rPr lang="sk-SK" sz="1050" b="1" dirty="0" err="1"/>
              <a:t>kolik</a:t>
            </a:r>
            <a:r>
              <a:rPr lang="sk-SK" sz="1050" b="1" dirty="0"/>
              <a:t> </a:t>
            </a:r>
            <a:r>
              <a:rPr lang="sk-SK" sz="1050" b="1" dirty="0" err="1"/>
              <a:t>stupňů</a:t>
            </a:r>
            <a:r>
              <a:rPr lang="sk-SK" sz="1050" b="1" dirty="0"/>
              <a:t> zatočí dlaždice vpravo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60907" y="1024393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72000" rIns="36000" bIns="36000" rtlCol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sk-SK" sz="1050" b="1" dirty="0"/>
              <a:t>dlaždice </a:t>
            </a:r>
            <a:r>
              <a:rPr lang="sk-SK" sz="1050" b="1" dirty="0" err="1"/>
              <a:t>se</a:t>
            </a:r>
            <a:r>
              <a:rPr lang="sk-SK" sz="1050" b="1" dirty="0"/>
              <a:t> </a:t>
            </a:r>
            <a:r>
              <a:rPr lang="sk-SK" sz="1050" b="1" dirty="0" err="1"/>
              <a:t>celkově</a:t>
            </a:r>
            <a:r>
              <a:rPr lang="sk-SK" sz="1050" b="1" dirty="0"/>
              <a:t> otočila o</a:t>
            </a:r>
            <a:endParaRPr lang="sk-SK" sz="11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396740" y="2222861"/>
            <a:ext cx="4116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5		        ____  </a:t>
            </a:r>
            <a:r>
              <a:rPr lang="sk-SK" sz="1400" b="1" dirty="0" err="1"/>
              <a:t>stupňů</a:t>
            </a:r>
            <a:r>
              <a:rPr lang="sk-SK" sz="1400" b="1" dirty="0"/>
              <a:t>	              ____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286295" y="3714218"/>
            <a:ext cx="4190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____		           ____  </a:t>
            </a:r>
            <a:r>
              <a:rPr lang="sk-SK" sz="1400" b="1" dirty="0" err="1"/>
              <a:t>stupňů</a:t>
            </a:r>
            <a:r>
              <a:rPr lang="sk-SK" sz="1400" b="1" dirty="0"/>
              <a:t>	     ____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r>
              <a:rPr lang="sk-SK" b="1" dirty="0"/>
              <a:t>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3F757BA-F8E2-44A8-BE27-2BE290B56E1C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Počítáme úhly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072CDD-3AF8-4030-81D1-932CA58A1C33}"/>
              </a:ext>
            </a:extLst>
          </p:cNvPr>
          <p:cNvSpPr txBox="1"/>
          <p:nvPr/>
        </p:nvSpPr>
        <p:spPr>
          <a:xfrm>
            <a:off x="7289909" y="2169399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360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F82829-86F7-4319-B65F-28CD46337497}"/>
              </a:ext>
            </a:extLst>
          </p:cNvPr>
          <p:cNvSpPr txBox="1"/>
          <p:nvPr/>
        </p:nvSpPr>
        <p:spPr>
          <a:xfrm>
            <a:off x="7289909" y="3632620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360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7535DD-59D6-4160-9D8D-C3A8C31D542E}"/>
              </a:ext>
            </a:extLst>
          </p:cNvPr>
          <p:cNvSpPr txBox="1"/>
          <p:nvPr/>
        </p:nvSpPr>
        <p:spPr>
          <a:xfrm>
            <a:off x="5711659" y="2167910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72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B2DA78-AF02-4FB9-AA01-4DD16EB01774}"/>
              </a:ext>
            </a:extLst>
          </p:cNvPr>
          <p:cNvSpPr txBox="1"/>
          <p:nvPr/>
        </p:nvSpPr>
        <p:spPr>
          <a:xfrm>
            <a:off x="5711659" y="3632619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60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AEE21F-E166-4F90-ADF6-726AB5BE58EF}"/>
              </a:ext>
            </a:extLst>
          </p:cNvPr>
          <p:cNvSpPr txBox="1"/>
          <p:nvPr/>
        </p:nvSpPr>
        <p:spPr>
          <a:xfrm>
            <a:off x="4419001" y="3661945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6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52AA18B-A252-4448-B791-3A2D3080BAC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15600" y="1263600"/>
            <a:ext cx="1604772" cy="161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055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Aft>
                <a:spcPts val="1200"/>
              </a:spcAft>
            </a:pPr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1.2.3 </a:t>
            </a:r>
          </a:p>
          <a:p>
            <a:pPr algn="ctr"/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Střídavé</a:t>
            </a:r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 vzory</a:t>
            </a: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800" b="1" cap="small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r>
              <a:rPr lang="sk-SK" b="1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1B4438-5E63-4ECD-97AB-C71F4BC3707A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2	Opakování a střídání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165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77100" algn="ctr">
              <a:spcAft>
                <a:spcPts val="600"/>
              </a:spcAft>
            </a:pPr>
            <a:endParaRPr lang="sk-SK" sz="1000" dirty="0">
              <a:latin typeface="+mj-lt"/>
              <a:cs typeface="Arial"/>
            </a:endParaRPr>
          </a:p>
          <a:p>
            <a:pPr marL="720000"/>
            <a:r>
              <a:rPr lang="sk-SK" sz="2200" dirty="0">
                <a:latin typeface="+mj-lt"/>
                <a:cs typeface="Arial"/>
              </a:rPr>
              <a:t>Pokračuj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svojí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kopií</a:t>
            </a:r>
            <a:r>
              <a:rPr lang="sk-SK" sz="2200" dirty="0">
                <a:latin typeface="+mj-lt"/>
                <a:cs typeface="Arial"/>
              </a:rPr>
              <a:t> projektu 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13-Vzory opakuj</a:t>
            </a:r>
            <a:endParaRPr lang="sk-SK" sz="2200" dirty="0">
              <a:latin typeface="+mj-lt"/>
              <a:cs typeface="Arial"/>
            </a:endParaRPr>
          </a:p>
          <a:p>
            <a:pPr marL="377100">
              <a:spcBef>
                <a:spcPts val="300"/>
              </a:spcBef>
            </a:pPr>
            <a:r>
              <a:rPr lang="sk-SK" sz="1000" dirty="0">
                <a:cs typeface="Arial"/>
              </a:rPr>
              <a:t>						</a:t>
            </a:r>
            <a:r>
              <a:rPr lang="sk-SK" sz="1400" dirty="0">
                <a:cs typeface="Arial"/>
              </a:rPr>
              <a:t>- </a:t>
            </a:r>
            <a:r>
              <a:rPr lang="sk-SK" sz="1400" b="1" dirty="0">
                <a:cs typeface="Arial"/>
              </a:rPr>
              <a:t>Ulož </a:t>
            </a:r>
            <a:r>
              <a:rPr lang="sk-SK" sz="1400" b="1" dirty="0" err="1">
                <a:cs typeface="Arial"/>
              </a:rPr>
              <a:t>jako</a:t>
            </a:r>
            <a:r>
              <a:rPr lang="sk-SK" sz="1400" b="1" dirty="0">
                <a:cs typeface="Arial"/>
              </a:rPr>
              <a:t> </a:t>
            </a:r>
            <a:r>
              <a:rPr lang="sk-SK" sz="1400" b="1" dirty="0" err="1">
                <a:cs typeface="Arial"/>
              </a:rPr>
              <a:t>kopii</a:t>
            </a:r>
            <a:r>
              <a:rPr lang="sk-SK" sz="1400" dirty="0">
                <a:cs typeface="Arial"/>
              </a:rPr>
              <a:t> nebo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</a:t>
            </a:r>
            <a:r>
              <a:rPr lang="sk-SK" sz="1400" dirty="0">
                <a:cs typeface="Arial"/>
              </a:rPr>
              <a:t>a </a:t>
            </a:r>
            <a:r>
              <a:rPr lang="sk-SK" sz="1400" dirty="0" err="1">
                <a:cs typeface="Arial"/>
              </a:rPr>
              <a:t>pozměň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jméno</a:t>
            </a:r>
            <a:r>
              <a:rPr lang="sk-SK" sz="1400" dirty="0">
                <a:cs typeface="Arial"/>
              </a:rPr>
              <a:t> projektu</a:t>
            </a:r>
          </a:p>
          <a:p>
            <a:pPr marL="377100">
              <a:spcAft>
                <a:spcPts val="600"/>
              </a:spcAft>
            </a:pPr>
            <a:r>
              <a:rPr lang="sk-SK" sz="1400" dirty="0">
                <a:cs typeface="Arial"/>
              </a:rPr>
              <a:t>						</a:t>
            </a:r>
          </a:p>
          <a:p>
            <a:pPr marL="720000"/>
            <a:r>
              <a:rPr lang="sk-SK" sz="2200" dirty="0">
                <a:latin typeface="+mj-lt"/>
                <a:cs typeface="Arial"/>
              </a:rPr>
              <a:t>Klikni na </a:t>
            </a:r>
            <a:r>
              <a:rPr lang="sk-SK" sz="2200" dirty="0" err="1">
                <a:latin typeface="+mj-lt"/>
                <a:cs typeface="Arial"/>
              </a:rPr>
              <a:t>některý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ze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svých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scénářů</a:t>
            </a:r>
            <a:r>
              <a:rPr lang="sk-SK" sz="2200" dirty="0">
                <a:latin typeface="+mj-lt"/>
                <a:cs typeface="Arial"/>
              </a:rPr>
              <a:t>, aby </a:t>
            </a:r>
            <a:r>
              <a:rPr lang="sk-SK" sz="2200" dirty="0" err="1">
                <a:latin typeface="+mj-lt"/>
                <a:cs typeface="Arial"/>
              </a:rPr>
              <a:t>vznikl</a:t>
            </a:r>
            <a:r>
              <a:rPr lang="sk-SK" sz="2200" dirty="0">
                <a:latin typeface="+mj-lt"/>
                <a:cs typeface="Arial"/>
              </a:rPr>
              <a:t> kruhový vzor. Potom </a:t>
            </a:r>
            <a:r>
              <a:rPr lang="sk-SK" sz="2200" dirty="0" err="1">
                <a:latin typeface="+mj-lt"/>
                <a:cs typeface="Arial"/>
              </a:rPr>
              <a:t>zvol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jiný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kostým </a:t>
            </a:r>
            <a:r>
              <a:rPr lang="sk-SK" sz="2200" dirty="0">
                <a:latin typeface="+mj-lt"/>
                <a:cs typeface="Arial"/>
              </a:rPr>
              <a:t>a znovu </a:t>
            </a:r>
            <a:r>
              <a:rPr lang="sk-SK" sz="2200" dirty="0" err="1">
                <a:latin typeface="+mj-lt"/>
                <a:cs typeface="Arial"/>
              </a:rPr>
              <a:t>vykonej</a:t>
            </a:r>
            <a:r>
              <a:rPr lang="sk-SK" sz="2200" dirty="0">
                <a:latin typeface="+mj-lt"/>
                <a:cs typeface="Arial"/>
              </a:rPr>
              <a:t> ten </a:t>
            </a:r>
            <a:r>
              <a:rPr lang="sk-SK" sz="2200" dirty="0" err="1">
                <a:latin typeface="+mj-lt"/>
                <a:cs typeface="Arial"/>
              </a:rPr>
              <a:t>stejný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141199" y="3429000"/>
            <a:ext cx="7209473" cy="2880360"/>
          </a:xfrm>
          <a:prstGeom prst="rect">
            <a:avLst/>
          </a:prstGeom>
        </p:spPr>
      </p:pic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r>
              <a:rPr lang="sk-SK" b="1" dirty="0"/>
              <a:t>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71DAD4-2AB9-4548-80A9-EA5FB70BEC23}"/>
              </a:ext>
            </a:extLst>
          </p:cNvPr>
          <p:cNvSpPr>
            <a:spLocks noChangeAspect="1"/>
          </p:cNvSpPr>
          <p:nvPr/>
        </p:nvSpPr>
        <p:spPr>
          <a:xfrm>
            <a:off x="874800" y="246731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F1E264-E870-4A2F-93EF-49D10220BBA4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Střídavé vzory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 descr="A picture containing parking, meter, outdoor&#10;&#10;Description automatically generated">
            <a:extLst>
              <a:ext uri="{FF2B5EF4-FFF2-40B4-BE49-F238E27FC236}">
                <a16:creationId xmlns:a16="http://schemas.microsoft.com/office/drawing/2014/main" id="{D5161434-FC24-4181-B729-FE8FA756C6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1116" y="3123338"/>
            <a:ext cx="2905125" cy="26574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4050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88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sk-SK" sz="2200" dirty="0">
                <a:latin typeface="+mj-lt"/>
                <a:cs typeface="Arial"/>
              </a:rPr>
              <a:t>Už nechoď na záložku </a:t>
            </a:r>
            <a:r>
              <a:rPr lang="sk-SK" sz="2200" b="1" dirty="0">
                <a:latin typeface="+mj-lt"/>
                <a:cs typeface="Arial"/>
              </a:rPr>
              <a:t>Kostýmy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dirty="0" err="1">
                <a:latin typeface="+mj-lt"/>
                <a:cs typeface="Arial"/>
              </a:rPr>
              <a:t>místo</a:t>
            </a:r>
            <a:r>
              <a:rPr lang="sk-SK" sz="2200" dirty="0">
                <a:latin typeface="+mj-lt"/>
                <a:cs typeface="Arial"/>
              </a:rPr>
              <a:t> toho </a:t>
            </a:r>
            <a:r>
              <a:rPr lang="sk-SK" sz="2200" dirty="0" err="1">
                <a:latin typeface="+mj-lt"/>
                <a:cs typeface="Arial"/>
              </a:rPr>
              <a:t>použij</a:t>
            </a:r>
            <a:r>
              <a:rPr lang="sk-SK" sz="2200" dirty="0">
                <a:latin typeface="+mj-lt"/>
                <a:cs typeface="Arial"/>
              </a:rPr>
              <a:t> blok </a:t>
            </a:r>
            <a:r>
              <a:rPr lang="sk-SK" sz="2200" b="1" dirty="0" err="1">
                <a:solidFill>
                  <a:srgbClr val="4C1DFA"/>
                </a:solidFill>
                <a:latin typeface="+mj-lt"/>
                <a:cs typeface="Arial"/>
              </a:rPr>
              <a:t>další</a:t>
            </a:r>
            <a:r>
              <a:rPr lang="sk-SK" sz="2200" b="1" dirty="0">
                <a:solidFill>
                  <a:srgbClr val="4C1DFA"/>
                </a:solidFill>
                <a:latin typeface="+mj-lt"/>
                <a:cs typeface="Arial"/>
              </a:rPr>
              <a:t> kostým</a:t>
            </a:r>
            <a:r>
              <a:rPr lang="sk-SK" sz="2200" b="1" dirty="0">
                <a:solidFill>
                  <a:srgbClr val="8A55D7"/>
                </a:solidFill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scénáři</a:t>
            </a:r>
            <a:r>
              <a:rPr lang="sk-SK" sz="2200" dirty="0">
                <a:latin typeface="+mj-lt"/>
                <a:cs typeface="Arial"/>
              </a:rPr>
              <a:t> a </a:t>
            </a:r>
            <a:r>
              <a:rPr lang="sk-SK" sz="2200" dirty="0" err="1">
                <a:latin typeface="+mj-lt"/>
                <a:cs typeface="Arial"/>
              </a:rPr>
              <a:t>vytvoř</a:t>
            </a:r>
            <a:r>
              <a:rPr lang="sk-SK" sz="2200" dirty="0">
                <a:latin typeface="+mj-lt"/>
                <a:cs typeface="Arial"/>
              </a:rPr>
              <a:t> tento vzor: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Nyní</a:t>
            </a:r>
            <a:r>
              <a:rPr lang="sk-SK" sz="2200" dirty="0">
                <a:latin typeface="+mj-lt"/>
                <a:cs typeface="Arial"/>
              </a:rPr>
              <a:t> naprogramuj </a:t>
            </a:r>
            <a:r>
              <a:rPr lang="sk-SK" sz="2200" dirty="0" err="1">
                <a:latin typeface="+mj-lt"/>
                <a:cs typeface="Arial"/>
              </a:rPr>
              <a:t>některé</a:t>
            </a:r>
            <a:r>
              <a:rPr lang="sk-SK" sz="2200" dirty="0">
                <a:latin typeface="+mj-lt"/>
                <a:cs typeface="Arial"/>
              </a:rPr>
              <a:t> z </a:t>
            </a:r>
            <a:r>
              <a:rPr lang="sk-SK" sz="2200" dirty="0" err="1">
                <a:latin typeface="+mj-lt"/>
                <a:cs typeface="Arial"/>
              </a:rPr>
              <a:t>těchto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anebo</a:t>
            </a:r>
            <a:r>
              <a:rPr lang="sk-SK" sz="2200" dirty="0">
                <a:latin typeface="+mj-lt"/>
                <a:cs typeface="Arial"/>
              </a:rPr>
              <a:t> podobných </a:t>
            </a:r>
            <a:r>
              <a:rPr lang="sk-SK" sz="2200" dirty="0" err="1">
                <a:latin typeface="+mj-lt"/>
                <a:cs typeface="Arial"/>
              </a:rPr>
              <a:t>vzorů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b="1" dirty="0">
                <a:latin typeface="+mj-lt"/>
                <a:cs typeface="Arial"/>
              </a:rPr>
              <a:t>každý vzor vždy jediným </a:t>
            </a:r>
            <a:r>
              <a:rPr lang="sk-SK" sz="2200" b="1" dirty="0" err="1">
                <a:latin typeface="+mj-lt"/>
                <a:cs typeface="Arial"/>
              </a:rPr>
              <a:t>scénářem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440" y="4590104"/>
            <a:ext cx="5913120" cy="1775460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r>
              <a:rPr lang="sk-SK" b="1" dirty="0"/>
              <a:t>11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1211" y="2459941"/>
            <a:ext cx="1415129" cy="12965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931643" y="2789124"/>
            <a:ext cx="1171575" cy="63817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95CABC01-5402-4075-B000-B4CDEE705965}"/>
              </a:ext>
            </a:extLst>
          </p:cNvPr>
          <p:cNvSpPr>
            <a:spLocks noChangeAspect="1"/>
          </p:cNvSpPr>
          <p:nvPr/>
        </p:nvSpPr>
        <p:spPr>
          <a:xfrm>
            <a:off x="874800" y="150383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5BEE27-CC57-4B47-8C7A-6B8041112581}"/>
              </a:ext>
            </a:extLst>
          </p:cNvPr>
          <p:cNvSpPr>
            <a:spLocks noChangeAspect="1"/>
          </p:cNvSpPr>
          <p:nvPr/>
        </p:nvSpPr>
        <p:spPr>
          <a:xfrm>
            <a:off x="874800" y="3913967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93B644-2B62-4468-BA8F-C9CFF098FEB7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Střídavé vzory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73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88000" rIns="144000" bIns="144000" rtlCol="0">
            <a:noAutofit/>
          </a:bodyPr>
          <a:lstStyle/>
          <a:p>
            <a:pPr marL="108000"/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Diskutujeme</a:t>
            </a:r>
          </a:p>
          <a:p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3000"/>
              </a:spcBef>
              <a:spcAft>
                <a:spcPts val="600"/>
              </a:spcAft>
              <a:buClr>
                <a:srgbClr val="0070C0"/>
              </a:buClr>
            </a:pPr>
            <a:r>
              <a:rPr lang="sk-SK" sz="2200" dirty="0">
                <a:latin typeface="+mj-lt"/>
                <a:cs typeface="Arial"/>
              </a:rPr>
              <a:t>Kde </a:t>
            </a:r>
            <a:r>
              <a:rPr lang="sk-SK" sz="2200" dirty="0" err="1">
                <a:latin typeface="+mj-lt"/>
                <a:cs typeface="Arial"/>
              </a:rPr>
              <a:t>jsi</a:t>
            </a:r>
            <a:r>
              <a:rPr lang="sk-SK" sz="2200" dirty="0">
                <a:latin typeface="+mj-lt"/>
                <a:cs typeface="Arial"/>
              </a:rPr>
              <a:t> vložil blok </a:t>
            </a:r>
            <a:r>
              <a:rPr lang="sk-SK" sz="2200" b="1" dirty="0" err="1">
                <a:solidFill>
                  <a:srgbClr val="4C1DFA"/>
                </a:solidFill>
                <a:cs typeface="Arial"/>
              </a:rPr>
              <a:t>další</a:t>
            </a:r>
            <a:r>
              <a:rPr lang="sk-SK" sz="2200" b="1" dirty="0">
                <a:solidFill>
                  <a:srgbClr val="4C1DFA"/>
                </a:solidFill>
                <a:cs typeface="Arial"/>
              </a:rPr>
              <a:t> kostým</a:t>
            </a:r>
            <a:r>
              <a:rPr lang="sk-SK" sz="2200" b="1" dirty="0">
                <a:solidFill>
                  <a:srgbClr val="7030A0"/>
                </a:solidFill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scénáři</a:t>
            </a:r>
            <a:r>
              <a:rPr lang="sk-SK" sz="2200" dirty="0">
                <a:latin typeface="+mj-lt"/>
                <a:cs typeface="Arial"/>
              </a:rPr>
              <a:t>? </a:t>
            </a:r>
            <a:r>
              <a:rPr lang="sk-SK" sz="2200" dirty="0" err="1">
                <a:latin typeface="+mj-lt"/>
                <a:cs typeface="Arial"/>
              </a:rPr>
              <a:t>Když</a:t>
            </a:r>
            <a:r>
              <a:rPr lang="sk-SK" sz="2200" dirty="0">
                <a:latin typeface="+mj-lt"/>
                <a:cs typeface="Arial"/>
              </a:rPr>
              <a:t> ho </a:t>
            </a:r>
            <a:r>
              <a:rPr lang="sk-SK" sz="2200" dirty="0" err="1">
                <a:latin typeface="+mj-lt"/>
                <a:cs typeface="Arial"/>
              </a:rPr>
              <a:t>přesuneš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jinam</a:t>
            </a:r>
            <a:r>
              <a:rPr lang="sk-SK" sz="2200" dirty="0">
                <a:latin typeface="+mj-lt"/>
                <a:cs typeface="Arial"/>
              </a:rPr>
              <a:t>, jak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změní</a:t>
            </a:r>
            <a:r>
              <a:rPr lang="sk-SK" sz="2200" dirty="0">
                <a:latin typeface="+mj-lt"/>
                <a:cs typeface="Arial"/>
              </a:rPr>
              <a:t> výsledný vzor?</a:t>
            </a:r>
          </a:p>
          <a:p>
            <a:pPr marL="720000">
              <a:spcAft>
                <a:spcPts val="3600"/>
              </a:spcAft>
              <a:buClr>
                <a:srgbClr val="0070C0"/>
              </a:buClr>
            </a:pPr>
            <a:r>
              <a:rPr lang="sk-SK" sz="2200" dirty="0">
                <a:latin typeface="+mj-lt"/>
                <a:cs typeface="Arial"/>
              </a:rPr>
              <a:t>Použil </a:t>
            </a:r>
            <a:r>
              <a:rPr lang="sk-SK" sz="2200" dirty="0" err="1">
                <a:latin typeface="+mj-lt"/>
                <a:cs typeface="Arial"/>
              </a:rPr>
              <a:t>jsi</a:t>
            </a:r>
            <a:r>
              <a:rPr lang="sk-SK" sz="2200" dirty="0">
                <a:latin typeface="+mj-lt"/>
                <a:cs typeface="Arial"/>
              </a:rPr>
              <a:t> jeden </a:t>
            </a:r>
            <a:r>
              <a:rPr lang="sk-SK" sz="2200" b="1" dirty="0" err="1">
                <a:solidFill>
                  <a:srgbClr val="4C1DFA"/>
                </a:solidFill>
                <a:cs typeface="Arial"/>
              </a:rPr>
              <a:t>další</a:t>
            </a:r>
            <a:r>
              <a:rPr lang="sk-SK" sz="2200" b="1" dirty="0">
                <a:solidFill>
                  <a:srgbClr val="4C1DFA"/>
                </a:solidFill>
                <a:cs typeface="Arial"/>
              </a:rPr>
              <a:t> kostým</a:t>
            </a:r>
            <a:r>
              <a:rPr lang="sk-SK" sz="2200" dirty="0">
                <a:latin typeface="+mj-lt"/>
                <a:cs typeface="Arial"/>
              </a:rPr>
              <a:t> nebo </a:t>
            </a:r>
            <a:r>
              <a:rPr lang="sk-SK" sz="2200" dirty="0" err="1">
                <a:latin typeface="+mj-lt"/>
                <a:cs typeface="Arial"/>
              </a:rPr>
              <a:t>vícero</a:t>
            </a:r>
            <a:r>
              <a:rPr lang="sk-SK" sz="2200" dirty="0">
                <a:latin typeface="+mj-lt"/>
                <a:cs typeface="Arial"/>
              </a:rPr>
              <a:t>? Dokázal </a:t>
            </a:r>
            <a:r>
              <a:rPr lang="sk-SK" sz="2200" dirty="0" err="1">
                <a:latin typeface="+mj-lt"/>
                <a:cs typeface="Arial"/>
              </a:rPr>
              <a:t>jsi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vytvořit</a:t>
            </a:r>
            <a:r>
              <a:rPr lang="sk-SK" sz="2200" dirty="0">
                <a:latin typeface="+mj-lt"/>
                <a:cs typeface="Arial"/>
              </a:rPr>
              <a:t> celý vzor jediným </a:t>
            </a:r>
            <a:r>
              <a:rPr lang="sk-SK" sz="2200" dirty="0" err="1">
                <a:latin typeface="+mj-lt"/>
                <a:cs typeface="Arial"/>
              </a:rPr>
              <a:t>scénářem</a:t>
            </a:r>
            <a:r>
              <a:rPr lang="sk-SK" sz="2200" dirty="0">
                <a:latin typeface="+mj-lt"/>
                <a:cs typeface="Arial"/>
              </a:rPr>
              <a:t> a jediným kliknutím?</a:t>
            </a:r>
          </a:p>
          <a:p>
            <a:pPr marL="720000">
              <a:spcAft>
                <a:spcPts val="600"/>
              </a:spcAft>
              <a:buClr>
                <a:srgbClr val="C00000"/>
              </a:buClr>
            </a:pPr>
            <a:r>
              <a:rPr lang="sk-SK" sz="2200" dirty="0" err="1">
                <a:latin typeface="+mj-lt"/>
                <a:cs typeface="Arial"/>
              </a:rPr>
              <a:t>Kolik</a:t>
            </a:r>
            <a:r>
              <a:rPr lang="sk-SK" sz="2200" dirty="0">
                <a:latin typeface="+mj-lt"/>
                <a:cs typeface="Arial"/>
              </a:rPr>
              <a:t> červených </a:t>
            </a:r>
            <a:r>
              <a:rPr lang="sk-SK" sz="2200" dirty="0" err="1">
                <a:latin typeface="+mj-lt"/>
                <a:cs typeface="Arial"/>
              </a:rPr>
              <a:t>čtverců</a:t>
            </a:r>
            <a:r>
              <a:rPr lang="sk-SK" sz="2200" dirty="0">
                <a:latin typeface="+mj-lt"/>
                <a:cs typeface="Arial"/>
              </a:rPr>
              <a:t> a modrých </a:t>
            </a:r>
            <a:r>
              <a:rPr lang="sk-SK" sz="2200" dirty="0" err="1">
                <a:latin typeface="+mj-lt"/>
                <a:cs typeface="Arial"/>
              </a:rPr>
              <a:t>kruhů</a:t>
            </a:r>
            <a:r>
              <a:rPr lang="sk-SK" sz="2200" dirty="0">
                <a:latin typeface="+mj-lt"/>
                <a:cs typeface="Arial"/>
              </a:rPr>
              <a:t> je </a:t>
            </a:r>
            <a:r>
              <a:rPr lang="sk-SK" sz="2200" dirty="0" err="1">
                <a:latin typeface="+mj-lt"/>
                <a:cs typeface="Arial"/>
              </a:rPr>
              <a:t>ve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tvých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vzorech</a:t>
            </a:r>
            <a:r>
              <a:rPr lang="sk-SK" sz="2200" dirty="0">
                <a:latin typeface="+mj-lt"/>
                <a:cs typeface="Arial"/>
              </a:rPr>
              <a:t>? Jak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střídají</a:t>
            </a:r>
            <a:r>
              <a:rPr lang="sk-SK" sz="2200" dirty="0">
                <a:latin typeface="+mj-lt"/>
                <a:cs typeface="Arial"/>
              </a:rPr>
              <a:t>?</a:t>
            </a:r>
            <a:br>
              <a:rPr lang="sk-SK" sz="2200" dirty="0">
                <a:latin typeface="+mj-lt"/>
                <a:cs typeface="Arial"/>
              </a:rPr>
            </a:b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r>
              <a:rPr lang="sk-SK" b="1" dirty="0"/>
              <a:t>12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5CA62EC-93B0-443E-B504-E982E4C73204}"/>
              </a:ext>
            </a:extLst>
          </p:cNvPr>
          <p:cNvSpPr/>
          <p:nvPr/>
        </p:nvSpPr>
        <p:spPr>
          <a:xfrm>
            <a:off x="875098" y="2679904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B127C0D-11BE-4651-91DD-86891C7CA7F7}"/>
              </a:ext>
            </a:extLst>
          </p:cNvPr>
          <p:cNvSpPr/>
          <p:nvPr/>
        </p:nvSpPr>
        <p:spPr>
          <a:xfrm>
            <a:off x="875098" y="3409949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CA4B60D-7B72-4216-899A-63CB44235AC6}"/>
              </a:ext>
            </a:extLst>
          </p:cNvPr>
          <p:cNvSpPr/>
          <p:nvPr/>
        </p:nvSpPr>
        <p:spPr>
          <a:xfrm>
            <a:off x="874949" y="4534760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98D24D-D4ED-4841-9EF4-7CDD4DEAE161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Střídavé vzory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70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Aft>
                <a:spcPts val="1200"/>
              </a:spcAft>
            </a:pPr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1.2.4 [</a:t>
            </a:r>
            <a:r>
              <a:rPr lang="sk-SK" sz="2800" b="1" cap="small" dirty="0" err="1">
                <a:solidFill>
                  <a:srgbClr val="C00000"/>
                </a:solidFill>
                <a:latin typeface="Calibri" panose="020F0502020204030204" pitchFamily="34" charset="0"/>
              </a:rPr>
              <a:t>Rozšíření</a:t>
            </a: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]</a:t>
            </a:r>
          </a:p>
          <a:p>
            <a:pPr algn="ctr"/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Opakujeme a </a:t>
            </a: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střídáme</a:t>
            </a:r>
            <a:endParaRPr lang="sk-SK" sz="5400" b="1" dirty="0">
              <a:solidFill>
                <a:srgbClr val="0C3B6A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r>
              <a:rPr lang="sk-SK" b="1" dirty="0"/>
              <a:t>13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FE4D41-0DDA-4E82-ACB6-1BFCE866ED64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2	Opakování a střídání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450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algn="ctr">
              <a:spcAft>
                <a:spcPts val="600"/>
              </a:spcAft>
            </a:pPr>
            <a:endParaRPr lang="sk-SK" sz="1000" dirty="0">
              <a:cs typeface="Arial"/>
            </a:endParaRPr>
          </a:p>
          <a:p>
            <a:pPr marL="720000"/>
            <a:r>
              <a:rPr lang="sk-SK" sz="2200" dirty="0">
                <a:cs typeface="Arial"/>
              </a:rPr>
              <a:t>Pokračuj </a:t>
            </a:r>
            <a:r>
              <a:rPr lang="sk-SK" sz="2200" dirty="0" err="1">
                <a:cs typeface="Arial"/>
              </a:rPr>
              <a:t>se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svojí</a:t>
            </a:r>
            <a:r>
              <a:rPr lang="sk-SK" sz="2200" dirty="0">
                <a:cs typeface="Arial"/>
              </a:rPr>
              <a:t> </a:t>
            </a:r>
            <a:r>
              <a:rPr lang="sk-SK" sz="2200" dirty="0" err="1">
                <a:cs typeface="Arial"/>
              </a:rPr>
              <a:t>kopií</a:t>
            </a:r>
            <a:r>
              <a:rPr lang="sk-SK" sz="2200" dirty="0">
                <a:cs typeface="Arial"/>
              </a:rPr>
              <a:t> projektu </a:t>
            </a:r>
            <a:r>
              <a:rPr lang="sk-SK" sz="2200" b="1" dirty="0">
                <a:solidFill>
                  <a:srgbClr val="C00000"/>
                </a:solidFill>
                <a:cs typeface="Arial"/>
              </a:rPr>
              <a:t>13-Vzory opakuj</a:t>
            </a:r>
            <a:endParaRPr lang="sk-SK" sz="2200" dirty="0">
              <a:cs typeface="Arial"/>
            </a:endParaRPr>
          </a:p>
          <a:p>
            <a:pPr marL="377100">
              <a:spcBef>
                <a:spcPts val="300"/>
              </a:spcBef>
            </a:pPr>
            <a:r>
              <a:rPr lang="sk-SK" sz="1400" dirty="0">
                <a:cs typeface="Arial"/>
              </a:rPr>
              <a:t>						- </a:t>
            </a:r>
            <a:r>
              <a:rPr lang="sk-SK" sz="1400" b="1" dirty="0">
                <a:cs typeface="Arial"/>
              </a:rPr>
              <a:t>Ulož </a:t>
            </a:r>
            <a:r>
              <a:rPr lang="sk-SK" sz="1400" b="1" dirty="0" err="1">
                <a:cs typeface="Arial"/>
              </a:rPr>
              <a:t>jako</a:t>
            </a:r>
            <a:r>
              <a:rPr lang="sk-SK" sz="1400" b="1" dirty="0">
                <a:cs typeface="Arial"/>
              </a:rPr>
              <a:t> </a:t>
            </a:r>
            <a:r>
              <a:rPr lang="sk-SK" sz="1400" b="1" dirty="0" err="1">
                <a:cs typeface="Arial"/>
              </a:rPr>
              <a:t>kopii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anebo</a:t>
            </a:r>
            <a:r>
              <a:rPr lang="sk-SK" sz="1400" dirty="0">
                <a:cs typeface="Arial"/>
              </a:rPr>
              <a:t>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</a:t>
            </a:r>
            <a:r>
              <a:rPr lang="sk-SK" sz="1400" dirty="0">
                <a:cs typeface="Arial"/>
              </a:rPr>
              <a:t>a </a:t>
            </a:r>
            <a:r>
              <a:rPr lang="sk-SK" sz="1400" dirty="0" err="1">
                <a:cs typeface="Arial"/>
              </a:rPr>
              <a:t>pozměň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jméno</a:t>
            </a:r>
            <a:r>
              <a:rPr lang="sk-SK" sz="1400" dirty="0">
                <a:cs typeface="Arial"/>
              </a:rPr>
              <a:t> projektu</a:t>
            </a:r>
            <a:endParaRPr lang="sk-SK" sz="2400" dirty="0">
              <a:cs typeface="Arial"/>
            </a:endParaRPr>
          </a:p>
          <a:p>
            <a:pPr marL="377100">
              <a:spcAft>
                <a:spcPts val="600"/>
              </a:spcAft>
            </a:pPr>
            <a:r>
              <a:rPr lang="sk-SK" sz="2400" dirty="0">
                <a:cs typeface="Arial"/>
              </a:rPr>
              <a:t>						</a:t>
            </a:r>
            <a:endParaRPr lang="sk-SK" sz="2200" dirty="0">
              <a:cs typeface="Arial"/>
            </a:endParaRPr>
          </a:p>
          <a:p>
            <a:pPr marL="684000">
              <a:spcBef>
                <a:spcPts val="1200"/>
              </a:spcBef>
            </a:pPr>
            <a:r>
              <a:rPr lang="sk-SK" sz="2200" dirty="0">
                <a:latin typeface="+mj-lt"/>
                <a:cs typeface="Arial"/>
              </a:rPr>
              <a:t>Uprav svoje </a:t>
            </a:r>
            <a:r>
              <a:rPr lang="sk-SK" sz="2200" dirty="0" err="1">
                <a:latin typeface="+mj-lt"/>
                <a:cs typeface="Arial"/>
              </a:rPr>
              <a:t>scénáře</a:t>
            </a:r>
            <a:r>
              <a:rPr lang="sk-SK" sz="2200" dirty="0">
                <a:latin typeface="+mj-lt"/>
                <a:cs typeface="Arial"/>
              </a:rPr>
              <a:t> a </a:t>
            </a:r>
            <a:r>
              <a:rPr lang="sk-SK" sz="2200" dirty="0" err="1">
                <a:latin typeface="+mj-lt"/>
                <a:cs typeface="Arial"/>
              </a:rPr>
              <a:t>zkus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vytvořit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tyto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anebo</a:t>
            </a:r>
            <a:r>
              <a:rPr lang="sk-SK" sz="2200" dirty="0">
                <a:latin typeface="+mj-lt"/>
                <a:cs typeface="Arial"/>
              </a:rPr>
              <a:t> podobné vzory.</a:t>
            </a:r>
            <a:br>
              <a:rPr lang="sk-SK" sz="2200" dirty="0">
                <a:latin typeface="+mj-lt"/>
                <a:cs typeface="Arial"/>
              </a:rPr>
            </a:br>
            <a:endParaRPr lang="sk-SK" sz="1600" dirty="0">
              <a:latin typeface="+mj-lt"/>
              <a:cs typeface="Arial"/>
            </a:endParaRPr>
          </a:p>
          <a:p>
            <a:pPr marL="684000">
              <a:spcBef>
                <a:spcPts val="2400"/>
              </a:spcBef>
            </a:pPr>
            <a:r>
              <a:rPr lang="sk-SK" sz="1600" dirty="0">
                <a:latin typeface="+mj-lt"/>
                <a:cs typeface="Arial"/>
              </a:rPr>
              <a:t>										   </a:t>
            </a:r>
            <a:r>
              <a:rPr lang="cs-CZ" sz="1600" dirty="0">
                <a:latin typeface="+mj-lt"/>
                <a:cs typeface="Arial"/>
              </a:rPr>
              <a:t>zde</a:t>
            </a:r>
            <a:r>
              <a:rPr lang="en-US" sz="1600" dirty="0">
                <a:latin typeface="+mj-lt"/>
                <a:cs typeface="Arial"/>
              </a:rPr>
              <a:t> </a:t>
            </a:r>
            <a:r>
              <a:rPr lang="cs-CZ" sz="1600" dirty="0">
                <a:latin typeface="+mj-lt"/>
                <a:cs typeface="Arial"/>
              </a:rPr>
              <a:t>j</a:t>
            </a:r>
            <a:r>
              <a:rPr lang="en-US" sz="1600" dirty="0">
                <a:latin typeface="+mj-lt"/>
                <a:cs typeface="Arial"/>
              </a:rPr>
              <a:t>s</a:t>
            </a:r>
            <a:r>
              <a:rPr lang="cs-CZ" sz="1600" dirty="0">
                <a:latin typeface="+mj-lt"/>
                <a:cs typeface="Arial"/>
              </a:rPr>
              <a:t>ou</a:t>
            </a:r>
            <a:r>
              <a:rPr lang="sk-SK" sz="1600" dirty="0">
                <a:latin typeface="+mj-lt"/>
                <a:cs typeface="Arial"/>
              </a:rPr>
              <a:t> </a:t>
            </a:r>
            <a:r>
              <a:rPr lang="sk-SK" sz="1600" dirty="0" err="1">
                <a:latin typeface="+mj-lt"/>
                <a:cs typeface="Arial"/>
              </a:rPr>
              <a:t>s</a:t>
            </a:r>
            <a:r>
              <a:rPr lang="sk-SK" dirty="0" err="1">
                <a:latin typeface="+mj-lt"/>
                <a:cs typeface="Arial"/>
              </a:rPr>
              <a:t>ložitější</a:t>
            </a:r>
            <a:r>
              <a:rPr lang="sk-SK" dirty="0">
                <a:latin typeface="+mj-lt"/>
                <a:cs typeface="Arial"/>
              </a:rPr>
              <a:t> vzory, </a:t>
            </a:r>
            <a:r>
              <a:rPr lang="sk-SK" dirty="0" err="1">
                <a:latin typeface="+mj-lt"/>
                <a:cs typeface="Arial"/>
              </a:rPr>
              <a:t>zkus</a:t>
            </a:r>
            <a:r>
              <a:rPr lang="sk-SK" dirty="0">
                <a:latin typeface="+mj-lt"/>
                <a:cs typeface="Arial"/>
              </a:rPr>
              <a:t> i je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00" y="3888000"/>
            <a:ext cx="4678680" cy="21640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717" y="4110874"/>
            <a:ext cx="1069848" cy="2095119"/>
          </a:xfrm>
          <a:prstGeom prst="rect">
            <a:avLst/>
          </a:prstGeom>
        </p:spPr>
      </p:pic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r>
              <a:rPr lang="sk-SK" b="1" dirty="0"/>
              <a:t>14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345349F-BD08-43F4-9E7F-EEBC0BA5A979}"/>
              </a:ext>
            </a:extLst>
          </p:cNvPr>
          <p:cNvSpPr>
            <a:spLocks noChangeAspect="1"/>
          </p:cNvSpPr>
          <p:nvPr/>
        </p:nvSpPr>
        <p:spPr>
          <a:xfrm>
            <a:off x="874800" y="277055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9DF01E-746F-4457-BB9A-524440CBED69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[</a:t>
            </a:r>
            <a:r>
              <a:rPr lang="sk-SK" sz="2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Rpzšíření</a:t>
            </a: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]</a:t>
            </a:r>
            <a:r>
              <a:rPr lang="sk-SK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 Opakujeme a </a:t>
            </a:r>
            <a:r>
              <a:rPr lang="sk-SK" sz="2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střídáme</a:t>
            </a:r>
            <a:r>
              <a:rPr lang="sk-SK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 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595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Diskutujeme</a:t>
            </a:r>
          </a:p>
          <a:p>
            <a:pPr marL="720000">
              <a:spcBef>
                <a:spcPts val="2400"/>
              </a:spcBef>
              <a:spcAft>
                <a:spcPts val="600"/>
              </a:spcAft>
              <a:buClr>
                <a:srgbClr val="0070C0"/>
              </a:buClr>
            </a:pPr>
            <a:r>
              <a:rPr lang="sk-SK" sz="2200" dirty="0" err="1">
                <a:latin typeface="+mj-lt"/>
                <a:cs typeface="Arial"/>
              </a:rPr>
              <a:t>Jaké</a:t>
            </a:r>
            <a:r>
              <a:rPr lang="sk-SK" sz="2200" dirty="0">
                <a:latin typeface="+mj-lt"/>
                <a:cs typeface="Arial"/>
              </a:rPr>
              <a:t> druhy </a:t>
            </a:r>
            <a:r>
              <a:rPr lang="sk-SK" sz="2200" dirty="0" err="1">
                <a:latin typeface="+mj-lt"/>
                <a:cs typeface="Arial"/>
              </a:rPr>
              <a:t>vzorů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sis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vytvořil</a:t>
            </a:r>
            <a:r>
              <a:rPr lang="sk-SK" sz="2200" dirty="0">
                <a:latin typeface="+mj-lt"/>
                <a:cs typeface="Arial"/>
              </a:rPr>
              <a:t>?</a:t>
            </a:r>
          </a:p>
          <a:p>
            <a:pPr marL="720000">
              <a:spcAft>
                <a:spcPts val="3000"/>
              </a:spcAft>
              <a:buClr>
                <a:srgbClr val="0070C0"/>
              </a:buClr>
            </a:pPr>
            <a:r>
              <a:rPr lang="sk-SK" sz="2200" dirty="0" err="1">
                <a:latin typeface="+mj-lt"/>
                <a:cs typeface="Arial"/>
              </a:rPr>
              <a:t>Vysvětli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strategii</a:t>
            </a:r>
            <a:r>
              <a:rPr lang="sk-SK" sz="2200" dirty="0">
                <a:latin typeface="+mj-lt"/>
                <a:cs typeface="Arial"/>
              </a:rPr>
              <a:t>, jak </a:t>
            </a:r>
            <a:r>
              <a:rPr lang="sk-SK" sz="2200" dirty="0" err="1">
                <a:latin typeface="+mj-lt"/>
                <a:cs typeface="Arial"/>
              </a:rPr>
              <a:t>jsi</a:t>
            </a:r>
            <a:r>
              <a:rPr lang="sk-SK" sz="2200" dirty="0">
                <a:latin typeface="+mj-lt"/>
                <a:cs typeface="Arial"/>
              </a:rPr>
              <a:t> postupoval. </a:t>
            </a:r>
            <a:r>
              <a:rPr lang="sk-SK" sz="2200" dirty="0" err="1">
                <a:latin typeface="+mj-lt"/>
                <a:cs typeface="Arial"/>
              </a:rPr>
              <a:t>Měl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jsi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svůj</a:t>
            </a:r>
            <a:r>
              <a:rPr lang="sk-SK" sz="2200" dirty="0">
                <a:latin typeface="+mj-lt"/>
                <a:cs typeface="Arial"/>
              </a:rPr>
              <a:t> plán, </a:t>
            </a:r>
            <a:r>
              <a:rPr lang="sk-SK" sz="2200" dirty="0" err="1">
                <a:latin typeface="+mj-lt"/>
                <a:cs typeface="Arial"/>
              </a:rPr>
              <a:t>vydařil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ti?</a:t>
            </a:r>
          </a:p>
          <a:p>
            <a:pPr marL="720000">
              <a:spcAft>
                <a:spcPts val="600"/>
              </a:spcAft>
              <a:buClr>
                <a:srgbClr val="C00000"/>
              </a:buClr>
            </a:pPr>
            <a:r>
              <a:rPr lang="sk-SK" sz="2200" dirty="0" err="1">
                <a:latin typeface="+mj-lt"/>
                <a:cs typeface="Arial"/>
              </a:rPr>
              <a:t>Jaké</a:t>
            </a:r>
            <a:r>
              <a:rPr lang="sk-SK" sz="2200" dirty="0">
                <a:latin typeface="+mj-lt"/>
                <a:cs typeface="Arial"/>
              </a:rPr>
              <a:t> typy </a:t>
            </a:r>
            <a:r>
              <a:rPr lang="sk-SK" sz="2200" dirty="0" err="1">
                <a:latin typeface="+mj-lt"/>
                <a:cs typeface="Arial"/>
              </a:rPr>
              <a:t>střídání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kostýmů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jsi</a:t>
            </a:r>
            <a:r>
              <a:rPr lang="sk-SK" sz="2200" dirty="0">
                <a:latin typeface="+mj-lt"/>
                <a:cs typeface="Arial"/>
              </a:rPr>
              <a:t> použil, </a:t>
            </a:r>
            <a:r>
              <a:rPr lang="sk-SK" sz="2200" dirty="0" err="1">
                <a:latin typeface="+mj-lt"/>
                <a:cs typeface="Arial"/>
              </a:rPr>
              <a:t>jaké</a:t>
            </a:r>
            <a:r>
              <a:rPr lang="sk-SK" sz="2200" dirty="0">
                <a:latin typeface="+mj-lt"/>
                <a:cs typeface="Arial"/>
              </a:rPr>
              <a:t> postupnosti </a:t>
            </a:r>
            <a:r>
              <a:rPr lang="sk-SK" sz="2200" dirty="0" err="1">
                <a:latin typeface="+mj-lt"/>
                <a:cs typeface="Arial"/>
              </a:rPr>
              <a:t>vznikly</a:t>
            </a:r>
            <a:r>
              <a:rPr lang="sk-SK" sz="2200" dirty="0">
                <a:latin typeface="+mj-lt"/>
                <a:cs typeface="Arial"/>
              </a:rPr>
              <a:t>?</a:t>
            </a:r>
            <a:br>
              <a:rPr lang="sk-SK" sz="2200" dirty="0">
                <a:latin typeface="+mj-lt"/>
                <a:cs typeface="Arial"/>
              </a:rPr>
            </a:b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048" y="4103797"/>
            <a:ext cx="2924037" cy="1798819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r>
              <a:rPr lang="sk-SK" b="1" dirty="0"/>
              <a:t>15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8E0E06F-69CD-4023-8790-E6DBBCC4953C}"/>
              </a:ext>
            </a:extLst>
          </p:cNvPr>
          <p:cNvSpPr/>
          <p:nvPr/>
        </p:nvSpPr>
        <p:spPr>
          <a:xfrm>
            <a:off x="875098" y="2178459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EBD5F20-A0EB-4465-96AD-30799F383853}"/>
              </a:ext>
            </a:extLst>
          </p:cNvPr>
          <p:cNvSpPr/>
          <p:nvPr/>
        </p:nvSpPr>
        <p:spPr>
          <a:xfrm>
            <a:off x="875098" y="2591413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BAECA3D-D9F8-443A-B5C1-E533E8FE6B2A}"/>
              </a:ext>
            </a:extLst>
          </p:cNvPr>
          <p:cNvSpPr/>
          <p:nvPr/>
        </p:nvSpPr>
        <p:spPr>
          <a:xfrm>
            <a:off x="874949" y="3288069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40B4F5-8C5F-4FA3-B7DB-495F7661CB23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[</a:t>
            </a:r>
            <a:r>
              <a:rPr lang="sk-SK" sz="2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Rpzšíření</a:t>
            </a:r>
            <a:r>
              <a:rPr lang="en-US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]</a:t>
            </a:r>
            <a:r>
              <a:rPr lang="sk-SK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 Opakujeme a </a:t>
            </a:r>
            <a:r>
              <a:rPr lang="sk-SK" sz="2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střídáme</a:t>
            </a:r>
            <a:r>
              <a:rPr lang="sk-SK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 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884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36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Na konci </a:t>
            </a:r>
            <a:r>
              <a:rPr lang="sk-SK" sz="2200" b="1" dirty="0" err="1">
                <a:solidFill>
                  <a:srgbClr val="C00000"/>
                </a:solidFill>
                <a:cs typeface="Arial"/>
              </a:rPr>
              <a:t>Bádání</a:t>
            </a:r>
            <a:r>
              <a:rPr lang="sk-SK" sz="2200" b="1" dirty="0">
                <a:solidFill>
                  <a:srgbClr val="C00000"/>
                </a:solidFill>
                <a:cs typeface="Arial"/>
              </a:rPr>
              <a:t> 2</a:t>
            </a: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 už </a:t>
            </a:r>
            <a:r>
              <a:rPr lang="sk-SK" sz="2200" b="1" dirty="0" err="1">
                <a:solidFill>
                  <a:schemeClr val="accent1">
                    <a:lumMod val="50000"/>
                  </a:schemeClr>
                </a:solidFill>
                <a:cs typeface="Arial"/>
              </a:rPr>
              <a:t>umím</a:t>
            </a: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:</a:t>
            </a:r>
            <a:r>
              <a:rPr lang="sk-SK" sz="2200" b="1" dirty="0">
                <a:latin typeface="+mj-lt"/>
                <a:cs typeface="Arial"/>
              </a:rPr>
              <a:t> </a:t>
            </a:r>
          </a:p>
          <a:p>
            <a:pPr marL="720000">
              <a:spcBef>
                <a:spcPts val="3600"/>
              </a:spcBef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použít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solidFill>
                  <a:srgbClr val="FA6201"/>
                </a:solidFill>
                <a:latin typeface="+mj-lt"/>
                <a:cs typeface="Arial"/>
              </a:rPr>
              <a:t>opakuj _ krát </a:t>
            </a:r>
            <a:r>
              <a:rPr lang="sk-SK" sz="2200" dirty="0">
                <a:latin typeface="+mj-lt"/>
                <a:cs typeface="Arial"/>
              </a:rPr>
              <a:t>s </a:t>
            </a:r>
            <a:r>
              <a:rPr lang="sk-SK" sz="2200" dirty="0" err="1">
                <a:latin typeface="+mj-lt"/>
                <a:cs typeface="Arial"/>
              </a:rPr>
              <a:t>několika</a:t>
            </a:r>
            <a:r>
              <a:rPr lang="sk-SK" sz="2200" dirty="0">
                <a:latin typeface="+mj-lt"/>
                <a:cs typeface="Arial"/>
              </a:rPr>
              <a:t> bloky </a:t>
            </a:r>
            <a:r>
              <a:rPr lang="sk-SK" sz="2200" dirty="0" err="1">
                <a:latin typeface="+mj-lt"/>
                <a:cs typeface="Arial"/>
              </a:rPr>
              <a:t>uvnitř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najít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i="1" dirty="0" err="1">
                <a:latin typeface="+mj-lt"/>
                <a:cs typeface="Arial"/>
              </a:rPr>
              <a:t>nejmenší</a:t>
            </a:r>
            <a:r>
              <a:rPr lang="sk-SK" sz="2200" i="1" dirty="0">
                <a:latin typeface="+mj-lt"/>
                <a:cs typeface="Arial"/>
              </a:rPr>
              <a:t> počet </a:t>
            </a:r>
            <a:r>
              <a:rPr lang="sk-SK" sz="2200" i="1" dirty="0" err="1">
                <a:latin typeface="+mj-lt"/>
                <a:cs typeface="Arial"/>
              </a:rPr>
              <a:t>opakování</a:t>
            </a:r>
            <a:r>
              <a:rPr lang="sk-SK" sz="2200" dirty="0">
                <a:latin typeface="+mj-lt"/>
                <a:cs typeface="Arial"/>
              </a:rPr>
              <a:t>, aby </a:t>
            </a:r>
            <a:r>
              <a:rPr lang="sk-SK" sz="2200" dirty="0" err="1">
                <a:latin typeface="+mj-lt"/>
                <a:cs typeface="Arial"/>
              </a:rPr>
              <a:t>můj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vytvořil</a:t>
            </a:r>
            <a:r>
              <a:rPr lang="sk-SK" sz="2200" dirty="0">
                <a:latin typeface="+mj-lt"/>
                <a:cs typeface="Arial"/>
              </a:rPr>
              <a:t> úplný kruhový vzor,</a:t>
            </a:r>
          </a:p>
          <a:p>
            <a:pPr marL="720000">
              <a:spcAft>
                <a:spcPts val="1200"/>
              </a:spcAft>
            </a:pPr>
            <a:r>
              <a:rPr lang="sk-SK" sz="2200" dirty="0">
                <a:latin typeface="+mj-lt"/>
                <a:cs typeface="Arial"/>
              </a:rPr>
              <a:t>kliknutím na zelenou vlajku </a:t>
            </a: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smazat</a:t>
            </a:r>
            <a:r>
              <a:rPr lang="sk-SK" sz="2200" dirty="0">
                <a:latin typeface="+mj-lt"/>
                <a:cs typeface="Arial"/>
              </a:rPr>
              <a:t> scénu a </a:t>
            </a:r>
            <a:r>
              <a:rPr lang="sk-SK" sz="2200" dirty="0" err="1">
                <a:latin typeface="+mj-lt"/>
                <a:cs typeface="Arial"/>
              </a:rPr>
              <a:t>začít</a:t>
            </a:r>
            <a:r>
              <a:rPr lang="sk-SK" sz="2200" dirty="0">
                <a:latin typeface="+mj-lt"/>
                <a:cs typeface="Arial"/>
              </a:rPr>
              <a:t> od </a:t>
            </a:r>
            <a:r>
              <a:rPr lang="sk-SK" sz="2200" dirty="0" err="1">
                <a:latin typeface="+mj-lt"/>
                <a:cs typeface="Arial"/>
              </a:rPr>
              <a:t>začátku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ve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scénářích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používám</a:t>
            </a:r>
            <a:r>
              <a:rPr lang="sk-SK" sz="2200" dirty="0">
                <a:latin typeface="+mj-lt"/>
                <a:cs typeface="Arial"/>
              </a:rPr>
              <a:t> i blok </a:t>
            </a:r>
            <a:r>
              <a:rPr lang="sk-SK" sz="2200" b="1" dirty="0" err="1">
                <a:solidFill>
                  <a:srgbClr val="4C1DFA"/>
                </a:solidFill>
                <a:cs typeface="Arial"/>
              </a:rPr>
              <a:t>další</a:t>
            </a:r>
            <a:r>
              <a:rPr lang="sk-SK" sz="2200" b="1" dirty="0">
                <a:solidFill>
                  <a:srgbClr val="4C1DFA"/>
                </a:solidFill>
                <a:cs typeface="Arial"/>
              </a:rPr>
              <a:t> kostým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naprogramovat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různé</a:t>
            </a:r>
            <a:r>
              <a:rPr lang="sk-SK" sz="2200" dirty="0">
                <a:latin typeface="+mj-lt"/>
                <a:cs typeface="Arial"/>
              </a:rPr>
              <a:t> vzory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střídajícími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kostýmy,</a:t>
            </a:r>
          </a:p>
          <a:p>
            <a:pPr marL="720000">
              <a:spcAft>
                <a:spcPts val="1200"/>
              </a:spcAft>
            </a:pPr>
            <a:r>
              <a:rPr lang="sk-SK" sz="2200" dirty="0">
                <a:latin typeface="+mj-lt"/>
                <a:cs typeface="Arial"/>
              </a:rPr>
              <a:t>jediným </a:t>
            </a:r>
            <a:r>
              <a:rPr lang="sk-SK" sz="2200" dirty="0" err="1">
                <a:latin typeface="+mj-lt"/>
                <a:cs typeface="Arial"/>
              </a:rPr>
              <a:t>scénářem</a:t>
            </a:r>
            <a:r>
              <a:rPr lang="sk-SK" sz="2200" dirty="0">
                <a:latin typeface="+mj-lt"/>
                <a:cs typeface="Arial"/>
              </a:rPr>
              <a:t> a </a:t>
            </a:r>
            <a:r>
              <a:rPr lang="sk-SK" sz="2200" dirty="0" err="1">
                <a:latin typeface="+mj-lt"/>
                <a:cs typeface="Arial"/>
              </a:rPr>
              <a:t>jedním</a:t>
            </a:r>
            <a:r>
              <a:rPr lang="sk-SK" sz="2200" dirty="0">
                <a:latin typeface="+mj-lt"/>
                <a:cs typeface="Arial"/>
              </a:rPr>
              <a:t> kliknutím </a:t>
            </a:r>
            <a:r>
              <a:rPr lang="sk-SK" sz="2200" dirty="0" err="1">
                <a:latin typeface="+mj-lt"/>
                <a:cs typeface="Arial"/>
              </a:rPr>
              <a:t>vytvořím</a:t>
            </a:r>
            <a:r>
              <a:rPr lang="sk-SK" sz="2200" dirty="0">
                <a:latin typeface="+mj-lt"/>
                <a:cs typeface="Arial"/>
              </a:rPr>
              <a:t> celý </a:t>
            </a:r>
            <a:r>
              <a:rPr lang="sk-SK" sz="2200" dirty="0" err="1">
                <a:latin typeface="+mj-lt"/>
                <a:cs typeface="Arial"/>
              </a:rPr>
              <a:t>složitý</a:t>
            </a:r>
            <a:r>
              <a:rPr lang="sk-SK" sz="2200" dirty="0">
                <a:latin typeface="+mj-lt"/>
                <a:cs typeface="Arial"/>
              </a:rPr>
              <a:t> vzor s </a:t>
            </a:r>
            <a:r>
              <a:rPr lang="sk-SK" sz="2200" dirty="0" err="1">
                <a:latin typeface="+mj-lt"/>
                <a:cs typeface="Arial"/>
              </a:rPr>
              <a:t>vícero</a:t>
            </a:r>
            <a:r>
              <a:rPr lang="sk-SK" sz="2200" dirty="0">
                <a:latin typeface="+mj-lt"/>
                <a:cs typeface="Arial"/>
              </a:rPr>
              <a:t> kostýmy.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r>
              <a:rPr lang="sk-SK" b="1" dirty="0"/>
              <a:t>16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2F1214-C9F9-47AD-843F-438C8F79DB26}"/>
              </a:ext>
            </a:extLst>
          </p:cNvPr>
          <p:cNvSpPr>
            <a:spLocks noChangeAspect="1"/>
          </p:cNvSpPr>
          <p:nvPr/>
        </p:nvSpPr>
        <p:spPr>
          <a:xfrm>
            <a:off x="874800" y="224740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191F29E-06F1-4896-BA21-2CE721B222FA}"/>
              </a:ext>
            </a:extLst>
          </p:cNvPr>
          <p:cNvSpPr>
            <a:spLocks noChangeAspect="1"/>
          </p:cNvSpPr>
          <p:nvPr/>
        </p:nvSpPr>
        <p:spPr>
          <a:xfrm>
            <a:off x="874800" y="273532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CA47758-041A-413A-A8F9-EAA1807DE4EC}"/>
              </a:ext>
            </a:extLst>
          </p:cNvPr>
          <p:cNvSpPr>
            <a:spLocks noChangeAspect="1"/>
          </p:cNvSpPr>
          <p:nvPr/>
        </p:nvSpPr>
        <p:spPr>
          <a:xfrm>
            <a:off x="874800" y="355509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07D8B3-8445-4130-A21F-34CE8C891D1A}"/>
              </a:ext>
            </a:extLst>
          </p:cNvPr>
          <p:cNvSpPr>
            <a:spLocks noChangeAspect="1"/>
          </p:cNvSpPr>
          <p:nvPr/>
        </p:nvSpPr>
        <p:spPr>
          <a:xfrm>
            <a:off x="874800" y="4043019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D3A90F1-841A-44CF-8E17-132744D5B217}"/>
              </a:ext>
            </a:extLst>
          </p:cNvPr>
          <p:cNvSpPr>
            <a:spLocks noChangeAspect="1"/>
          </p:cNvSpPr>
          <p:nvPr/>
        </p:nvSpPr>
        <p:spPr>
          <a:xfrm>
            <a:off x="874800" y="453094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D53FC52-B7E2-41C7-96BC-15D2C3B81D21}"/>
              </a:ext>
            </a:extLst>
          </p:cNvPr>
          <p:cNvSpPr>
            <a:spLocks noChangeAspect="1"/>
          </p:cNvSpPr>
          <p:nvPr/>
        </p:nvSpPr>
        <p:spPr>
          <a:xfrm>
            <a:off x="874800" y="501887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317C26-973A-43E7-A2BD-8D909E66104B}"/>
              </a:ext>
            </a:extLst>
          </p:cNvPr>
          <p:cNvSpPr txBox="1"/>
          <p:nvPr/>
        </p:nvSpPr>
        <p:spPr>
          <a:xfrm>
            <a:off x="1164102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Bádání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559922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88000" rIns="144000" bIns="144000" rtlCol="0">
            <a:noAutofit/>
          </a:bodyPr>
          <a:lstStyle/>
          <a:p>
            <a:pPr marL="720000">
              <a:lnSpc>
                <a:spcPts val="1800"/>
              </a:lnSpc>
              <a:spcAft>
                <a:spcPts val="1200"/>
              </a:spcAft>
            </a:pP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opakování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sk-SK" sz="2200" dirty="0">
                <a:latin typeface="+mj-lt"/>
                <a:cs typeface="Arial"/>
              </a:rPr>
              <a:t>	</a:t>
            </a:r>
            <a:r>
              <a:rPr lang="sk-SK" dirty="0">
                <a:latin typeface="+mj-lt"/>
                <a:cs typeface="Arial"/>
              </a:rPr>
              <a:t>opakované </a:t>
            </a:r>
            <a:r>
              <a:rPr lang="sk-SK" dirty="0" err="1">
                <a:latin typeface="+mj-lt"/>
                <a:cs typeface="Arial"/>
              </a:rPr>
              <a:t>vykonání</a:t>
            </a:r>
            <a:r>
              <a:rPr lang="sk-SK" dirty="0">
                <a:latin typeface="+mj-lt"/>
                <a:cs typeface="Arial"/>
              </a:rPr>
              <a:t> postupnosti </a:t>
            </a:r>
            <a:r>
              <a:rPr lang="sk-SK" dirty="0" err="1">
                <a:latin typeface="+mj-lt"/>
                <a:cs typeface="Arial"/>
              </a:rPr>
              <a:t>bloků</a:t>
            </a:r>
            <a:endParaRPr lang="sk-SK" dirty="0">
              <a:latin typeface="+mj-lt"/>
              <a:cs typeface="Arial"/>
            </a:endParaRPr>
          </a:p>
          <a:p>
            <a:pPr marL="612000">
              <a:lnSpc>
                <a:spcPts val="1400"/>
              </a:lnSpc>
            </a:pPr>
            <a:endParaRPr lang="sk-SK" sz="2000" dirty="0">
              <a:latin typeface="+mj-lt"/>
              <a:cs typeface="Arial"/>
            </a:endParaRPr>
          </a:p>
          <a:p>
            <a:pPr marL="612000">
              <a:lnSpc>
                <a:spcPts val="1800"/>
              </a:lnSpc>
              <a:spcAft>
                <a:spcPts val="3000"/>
              </a:spcAft>
            </a:pPr>
            <a:r>
              <a:rPr lang="sk-SK" sz="2200" dirty="0">
                <a:latin typeface="+mj-lt"/>
                <a:cs typeface="Arial"/>
              </a:rPr>
              <a:t>   				</a:t>
            </a:r>
            <a:r>
              <a:rPr lang="sk-SK" b="1" dirty="0" err="1">
                <a:solidFill>
                  <a:srgbClr val="C00000"/>
                </a:solidFill>
                <a:latin typeface="+mj-lt"/>
                <a:cs typeface="Arial"/>
              </a:rPr>
              <a:t>řídící</a:t>
            </a:r>
            <a:r>
              <a:rPr lang="sk-SK" b="1" dirty="0">
                <a:solidFill>
                  <a:srgbClr val="C00000"/>
                </a:solidFill>
                <a:latin typeface="+mj-lt"/>
                <a:cs typeface="Arial"/>
              </a:rPr>
              <a:t> blok</a:t>
            </a:r>
            <a:r>
              <a:rPr lang="sk-SK" dirty="0">
                <a:latin typeface="+mj-lt"/>
                <a:cs typeface="Arial"/>
              </a:rPr>
              <a:t>, </a:t>
            </a:r>
            <a:r>
              <a:rPr lang="sk-SK" dirty="0" err="1">
                <a:latin typeface="+mj-lt"/>
                <a:cs typeface="Arial"/>
              </a:rPr>
              <a:t>který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opakovaně</a:t>
            </a:r>
            <a:r>
              <a:rPr lang="sk-SK" dirty="0">
                <a:latin typeface="+mj-lt"/>
                <a:cs typeface="Arial"/>
              </a:rPr>
              <a:t> vykoná v </a:t>
            </a:r>
            <a:r>
              <a:rPr lang="sk-SK" dirty="0" err="1">
                <a:latin typeface="+mj-lt"/>
                <a:cs typeface="Arial"/>
              </a:rPr>
              <a:t>něm</a:t>
            </a:r>
            <a:r>
              <a:rPr lang="sk-SK" dirty="0">
                <a:latin typeface="+mj-lt"/>
                <a:cs typeface="Arial"/>
              </a:rPr>
              <a:t> vložené</a:t>
            </a:r>
            <a:br>
              <a:rPr lang="sk-SK" dirty="0">
                <a:latin typeface="+mj-lt"/>
                <a:cs typeface="Arial"/>
              </a:rPr>
            </a:br>
            <a:r>
              <a:rPr lang="sk-SK" dirty="0">
                <a:latin typeface="+mj-lt"/>
                <a:cs typeface="Arial"/>
              </a:rPr>
              <a:t>				bloky určený počet krát</a:t>
            </a:r>
          </a:p>
          <a:p>
            <a:pPr marL="612000">
              <a:lnSpc>
                <a:spcPts val="1800"/>
              </a:lnSpc>
              <a:spcAft>
                <a:spcPts val="1800"/>
              </a:spcAft>
            </a:pPr>
            <a:r>
              <a:rPr lang="sk-SK" sz="2000" dirty="0">
                <a:cs typeface="Arial"/>
              </a:rPr>
              <a:t>				</a:t>
            </a:r>
            <a:r>
              <a:rPr lang="sk-SK" dirty="0" err="1">
                <a:cs typeface="Arial"/>
              </a:rPr>
              <a:t>příkaz</a:t>
            </a:r>
            <a:r>
              <a:rPr lang="sk-SK" dirty="0">
                <a:cs typeface="Arial"/>
              </a:rPr>
              <a:t>, </a:t>
            </a:r>
            <a:r>
              <a:rPr lang="sk-SK" dirty="0" err="1">
                <a:cs typeface="Arial"/>
              </a:rPr>
              <a:t>který</a:t>
            </a:r>
            <a:r>
              <a:rPr lang="sk-SK" dirty="0">
                <a:cs typeface="Arial"/>
              </a:rPr>
              <a:t> pozastaví </a:t>
            </a:r>
            <a:r>
              <a:rPr lang="sk-SK" dirty="0" err="1">
                <a:cs typeface="Arial"/>
              </a:rPr>
              <a:t>vykonávání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dalších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bloků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scénáře</a:t>
            </a:r>
            <a:br>
              <a:rPr lang="sk-SK" dirty="0">
                <a:cs typeface="Arial"/>
              </a:rPr>
            </a:br>
            <a:r>
              <a:rPr lang="sk-SK" dirty="0">
                <a:cs typeface="Arial"/>
              </a:rPr>
              <a:t>				na daný počet </a:t>
            </a:r>
            <a:r>
              <a:rPr lang="sk-SK" dirty="0" err="1">
                <a:cs typeface="Arial"/>
              </a:rPr>
              <a:t>sekund</a:t>
            </a:r>
            <a:r>
              <a:rPr lang="sk-SK" dirty="0">
                <a:cs typeface="Arial"/>
              </a:rPr>
              <a:t>, </a:t>
            </a:r>
            <a:r>
              <a:rPr lang="sk-SK" dirty="0" err="1">
                <a:cs typeface="Arial"/>
              </a:rPr>
              <a:t>např</a:t>
            </a:r>
            <a:r>
              <a:rPr lang="sk-SK" dirty="0">
                <a:cs typeface="Arial"/>
              </a:rPr>
              <a:t>. na 1 s, 3 s </a:t>
            </a:r>
            <a:r>
              <a:rPr lang="sk-SK" dirty="0" err="1">
                <a:cs typeface="Arial"/>
              </a:rPr>
              <a:t>anebo</a:t>
            </a:r>
            <a:r>
              <a:rPr lang="sk-SK" dirty="0">
                <a:cs typeface="Arial"/>
              </a:rPr>
              <a:t> 0.2 s</a:t>
            </a:r>
          </a:p>
          <a:p>
            <a:pPr marL="720000">
              <a:lnSpc>
                <a:spcPts val="1800"/>
              </a:lnSpc>
              <a:spcAft>
                <a:spcPts val="1200"/>
              </a:spcAft>
            </a:pP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celkové otočení </a:t>
            </a:r>
            <a:r>
              <a:rPr lang="sk-SK" dirty="0">
                <a:cs typeface="Arial"/>
              </a:rPr>
              <a:t>	o </a:t>
            </a:r>
            <a:r>
              <a:rPr lang="sk-SK" dirty="0" err="1">
                <a:cs typeface="Arial"/>
              </a:rPr>
              <a:t>kolik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se</a:t>
            </a:r>
            <a:r>
              <a:rPr lang="sk-SK" dirty="0">
                <a:cs typeface="Arial"/>
              </a:rPr>
              <a:t> postava otočí </a:t>
            </a:r>
            <a:r>
              <a:rPr lang="sk-SK" dirty="0" err="1">
                <a:cs typeface="Arial"/>
              </a:rPr>
              <a:t>celkem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při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vykonání</a:t>
            </a:r>
            <a:r>
              <a:rPr lang="sk-SK" dirty="0">
                <a:cs typeface="Arial"/>
              </a:rPr>
              <a:t> daného </a:t>
            </a:r>
            <a:br>
              <a:rPr lang="sk-SK" dirty="0">
                <a:cs typeface="Arial"/>
              </a:rPr>
            </a:br>
            <a:r>
              <a:rPr lang="sk-SK" dirty="0">
                <a:cs typeface="Arial"/>
              </a:rPr>
              <a:t>				</a:t>
            </a:r>
            <a:r>
              <a:rPr lang="sk-SK" dirty="0" err="1">
                <a:cs typeface="Arial"/>
              </a:rPr>
              <a:t>scénáře</a:t>
            </a:r>
            <a:r>
              <a:rPr lang="sk-SK" dirty="0">
                <a:cs typeface="Arial"/>
              </a:rPr>
              <a:t> (</a:t>
            </a:r>
            <a:r>
              <a:rPr lang="sk-SK" dirty="0" err="1">
                <a:cs typeface="Arial"/>
              </a:rPr>
              <a:t>např</a:t>
            </a:r>
            <a:r>
              <a:rPr lang="sk-SK" dirty="0">
                <a:cs typeface="Arial"/>
              </a:rPr>
              <a:t>. o 360°)</a:t>
            </a:r>
          </a:p>
          <a:p>
            <a:pPr marL="720000">
              <a:lnSpc>
                <a:spcPts val="1800"/>
              </a:lnSpc>
              <a:spcAft>
                <a:spcPts val="1200"/>
              </a:spcAft>
            </a:pPr>
            <a:r>
              <a:rPr lang="sk-SK" sz="2200" b="1" dirty="0">
                <a:solidFill>
                  <a:srgbClr val="C00000"/>
                </a:solidFill>
                <a:cs typeface="Arial"/>
              </a:rPr>
              <a:t>kostýmy </a:t>
            </a:r>
            <a:r>
              <a:rPr lang="sk-SK" dirty="0">
                <a:cs typeface="Arial"/>
              </a:rPr>
              <a:t>		jedno </a:t>
            </a:r>
            <a:r>
              <a:rPr lang="sk-SK" dirty="0" err="1">
                <a:cs typeface="Arial"/>
              </a:rPr>
              <a:t>anebo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několik</a:t>
            </a:r>
            <a:r>
              <a:rPr lang="sk-SK" dirty="0">
                <a:cs typeface="Arial"/>
              </a:rPr>
              <a:t> „oblečení“, </a:t>
            </a:r>
            <a:r>
              <a:rPr lang="sk-SK" dirty="0" err="1">
                <a:cs typeface="Arial"/>
              </a:rPr>
              <a:t>které</a:t>
            </a:r>
            <a:r>
              <a:rPr lang="sk-SK" dirty="0">
                <a:cs typeface="Arial"/>
              </a:rPr>
              <a:t> postava má a </a:t>
            </a:r>
            <a:r>
              <a:rPr lang="sk-SK" dirty="0" err="1">
                <a:cs typeface="Arial"/>
              </a:rPr>
              <a:t>může</a:t>
            </a:r>
            <a:r>
              <a:rPr lang="sk-SK" dirty="0">
                <a:cs typeface="Arial"/>
              </a:rPr>
              <a:t> 					si je na </a:t>
            </a:r>
            <a:r>
              <a:rPr lang="sk-SK" dirty="0" err="1">
                <a:cs typeface="Arial"/>
              </a:rPr>
              <a:t>scéně</a:t>
            </a:r>
            <a:r>
              <a:rPr lang="sk-SK" dirty="0">
                <a:cs typeface="Arial"/>
              </a:rPr>
              <a:t> „</a:t>
            </a:r>
            <a:r>
              <a:rPr lang="sk-SK" dirty="0" err="1">
                <a:cs typeface="Arial"/>
              </a:rPr>
              <a:t>obléknouť</a:t>
            </a:r>
            <a:r>
              <a:rPr lang="sk-SK" dirty="0">
                <a:cs typeface="Arial"/>
              </a:rPr>
              <a:t>“</a:t>
            </a:r>
          </a:p>
          <a:p>
            <a:pPr marL="612000">
              <a:lnSpc>
                <a:spcPts val="1800"/>
              </a:lnSpc>
              <a:spcAft>
                <a:spcPts val="1200"/>
              </a:spcAft>
            </a:pPr>
            <a:r>
              <a:rPr lang="sk-SK" sz="2200" b="1" dirty="0">
                <a:solidFill>
                  <a:srgbClr val="C00000"/>
                </a:solidFill>
                <a:cs typeface="Arial"/>
              </a:rPr>
              <a:t> 				</a:t>
            </a:r>
            <a:r>
              <a:rPr lang="sk-SK" dirty="0" err="1">
                <a:cs typeface="Arial"/>
              </a:rPr>
              <a:t>přikáže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postavě</a:t>
            </a:r>
            <a:r>
              <a:rPr lang="sk-SK" dirty="0">
                <a:cs typeface="Arial"/>
              </a:rPr>
              <a:t>, aby si </a:t>
            </a:r>
            <a:r>
              <a:rPr lang="sk-SK" dirty="0" err="1">
                <a:cs typeface="Arial"/>
              </a:rPr>
              <a:t>vyměnila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současný</a:t>
            </a:r>
            <a:r>
              <a:rPr lang="sk-SK" dirty="0">
                <a:cs typeface="Arial"/>
              </a:rPr>
              <a:t> kostým za </a:t>
            </a:r>
            <a:r>
              <a:rPr lang="sk-SK" dirty="0" err="1">
                <a:cs typeface="Arial"/>
              </a:rPr>
              <a:t>následu</a:t>
            </a:r>
            <a:r>
              <a:rPr lang="sk-SK" dirty="0">
                <a:cs typeface="Arial"/>
              </a:rPr>
              <a:t>- 				</a:t>
            </a:r>
            <a:r>
              <a:rPr lang="sk-SK" dirty="0" err="1">
                <a:cs typeface="Arial"/>
              </a:rPr>
              <a:t>jící</a:t>
            </a:r>
            <a:r>
              <a:rPr lang="sk-SK" dirty="0">
                <a:cs typeface="Arial"/>
              </a:rPr>
              <a:t> v </a:t>
            </a:r>
            <a:r>
              <a:rPr lang="sk-SK" dirty="0" err="1">
                <a:cs typeface="Arial"/>
              </a:rPr>
              <a:t>jejím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seznamu</a:t>
            </a:r>
            <a:r>
              <a:rPr lang="sk-SK" dirty="0">
                <a:cs typeface="Arial"/>
              </a:rPr>
              <a:t>. Za </a:t>
            </a:r>
            <a:r>
              <a:rPr lang="sk-SK" dirty="0" err="1">
                <a:cs typeface="Arial"/>
              </a:rPr>
              <a:t>posledním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kostýmem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následuje</a:t>
            </a:r>
            <a:br>
              <a:rPr lang="sk-SK" dirty="0">
                <a:cs typeface="Arial"/>
              </a:rPr>
            </a:br>
            <a:r>
              <a:rPr lang="sk-SK" dirty="0">
                <a:cs typeface="Arial"/>
              </a:rPr>
              <a:t>				</a:t>
            </a:r>
            <a:r>
              <a:rPr lang="sk-SK" dirty="0" err="1">
                <a:cs typeface="Arial"/>
              </a:rPr>
              <a:t>opět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první</a:t>
            </a:r>
            <a:endParaRPr lang="sk-SK" dirty="0">
              <a:cs typeface="Arial"/>
            </a:endParaRPr>
          </a:p>
          <a:p>
            <a:pPr marL="720000">
              <a:lnSpc>
                <a:spcPts val="1800"/>
              </a:lnSpc>
              <a:spcAft>
                <a:spcPts val="1200"/>
              </a:spcAft>
            </a:pPr>
            <a:r>
              <a:rPr lang="sk-SK" sz="2200" b="1" dirty="0">
                <a:solidFill>
                  <a:srgbClr val="C00000"/>
                </a:solidFill>
                <a:cs typeface="Arial"/>
              </a:rPr>
              <a:t>vzor</a:t>
            </a:r>
            <a:r>
              <a:rPr lang="sk-SK" dirty="0">
                <a:cs typeface="Arial"/>
              </a:rPr>
              <a:t>			</a:t>
            </a:r>
            <a:r>
              <a:rPr lang="sk-SK" dirty="0" err="1">
                <a:cs typeface="Arial"/>
              </a:rPr>
              <a:t>pravidelně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se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opakující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postupnost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obrázků</a:t>
            </a:r>
            <a:r>
              <a:rPr lang="sk-SK" dirty="0">
                <a:cs typeface="Arial"/>
              </a:rPr>
              <a:t>, </a:t>
            </a:r>
            <a:r>
              <a:rPr lang="sk-SK" dirty="0" err="1">
                <a:cs typeface="Arial"/>
              </a:rPr>
              <a:t>které</a:t>
            </a:r>
            <a:br>
              <a:rPr lang="sk-SK" dirty="0">
                <a:cs typeface="Arial"/>
              </a:rPr>
            </a:br>
            <a:r>
              <a:rPr lang="sk-SK" dirty="0">
                <a:cs typeface="Arial"/>
              </a:rPr>
              <a:t>				</a:t>
            </a:r>
            <a:r>
              <a:rPr lang="sk-SK" dirty="0" err="1">
                <a:cs typeface="Arial"/>
              </a:rPr>
              <a:t>vytvoří</a:t>
            </a:r>
            <a:r>
              <a:rPr lang="sk-SK" dirty="0">
                <a:cs typeface="Arial"/>
              </a:rPr>
              <a:t> postava </a:t>
            </a:r>
            <a:r>
              <a:rPr lang="sk-SK" dirty="0" err="1">
                <a:cs typeface="Arial"/>
              </a:rPr>
              <a:t>otisknutím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svých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kostýmů</a:t>
            </a:r>
            <a:endParaRPr lang="sk-SK" dirty="0">
              <a:cs typeface="Arial"/>
            </a:endParaRPr>
          </a:p>
          <a:p>
            <a:pPr marL="648000">
              <a:spcAft>
                <a:spcPts val="1200"/>
              </a:spcAft>
            </a:pPr>
            <a:endParaRPr lang="sk-SK" dirty="0">
              <a:cs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r>
              <a:rPr lang="sk-SK" b="1" dirty="0"/>
              <a:t>17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207179" y="2856960"/>
            <a:ext cx="1314164" cy="4728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207178" y="4805015"/>
            <a:ext cx="906399" cy="4977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207179" y="1826406"/>
            <a:ext cx="1314164" cy="924782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7113DCF-50CA-434B-BF43-C5002CB2E771}"/>
              </a:ext>
            </a:extLst>
          </p:cNvPr>
          <p:cNvSpPr>
            <a:spLocks noChangeAspect="1"/>
          </p:cNvSpPr>
          <p:nvPr/>
        </p:nvSpPr>
        <p:spPr>
          <a:xfrm>
            <a:off x="874800" y="145098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BF7659-0FD3-4BA6-A72E-B2ECD270A8E0}"/>
              </a:ext>
            </a:extLst>
          </p:cNvPr>
          <p:cNvSpPr>
            <a:spLocks noChangeAspect="1"/>
          </p:cNvSpPr>
          <p:nvPr/>
        </p:nvSpPr>
        <p:spPr>
          <a:xfrm>
            <a:off x="874800" y="199399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A89977F-4210-4738-9487-409329FF1164}"/>
              </a:ext>
            </a:extLst>
          </p:cNvPr>
          <p:cNvSpPr>
            <a:spLocks noChangeAspect="1"/>
          </p:cNvSpPr>
          <p:nvPr/>
        </p:nvSpPr>
        <p:spPr>
          <a:xfrm>
            <a:off x="874800" y="291699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DDA250E-92C3-4C56-96F5-B8ED8B6180BD}"/>
              </a:ext>
            </a:extLst>
          </p:cNvPr>
          <p:cNvSpPr>
            <a:spLocks noChangeAspect="1"/>
          </p:cNvSpPr>
          <p:nvPr/>
        </p:nvSpPr>
        <p:spPr>
          <a:xfrm>
            <a:off x="874800" y="352681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082EE4E-5B8D-4F70-A39E-AB2E7CD33158}"/>
              </a:ext>
            </a:extLst>
          </p:cNvPr>
          <p:cNvSpPr>
            <a:spLocks noChangeAspect="1"/>
          </p:cNvSpPr>
          <p:nvPr/>
        </p:nvSpPr>
        <p:spPr>
          <a:xfrm>
            <a:off x="874800" y="411798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B33B131-BC0B-421D-B963-BF325C92F56C}"/>
              </a:ext>
            </a:extLst>
          </p:cNvPr>
          <p:cNvSpPr>
            <a:spLocks noChangeAspect="1"/>
          </p:cNvSpPr>
          <p:nvPr/>
        </p:nvSpPr>
        <p:spPr>
          <a:xfrm>
            <a:off x="874800" y="4878759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BEC0E7F-4B32-4855-9B34-70E3DCCDBC3A}"/>
              </a:ext>
            </a:extLst>
          </p:cNvPr>
          <p:cNvSpPr>
            <a:spLocks noChangeAspect="1"/>
          </p:cNvSpPr>
          <p:nvPr/>
        </p:nvSpPr>
        <p:spPr>
          <a:xfrm>
            <a:off x="874800" y="5580534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29CE4A-0224-4187-A5F9-83C31C08F49F}"/>
              </a:ext>
            </a:extLst>
          </p:cNvPr>
          <p:cNvSpPr txBox="1"/>
          <p:nvPr/>
        </p:nvSpPr>
        <p:spPr>
          <a:xfrm>
            <a:off x="806861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Základní slovník</a:t>
            </a: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2277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800" dirty="0">
              <a:latin typeface="Calibri" panose="020F0502020204030204" pitchFamily="34" charset="0"/>
              <a:cs typeface="Arial"/>
            </a:endParaRPr>
          </a:p>
          <a:p>
            <a:pPr marL="720000"/>
            <a:r>
              <a:rPr lang="sk-SK" sz="2200" dirty="0" err="1">
                <a:latin typeface="Calibri" panose="020F0502020204030204" pitchFamily="34" charset="0"/>
                <a:cs typeface="Arial"/>
              </a:rPr>
              <a:t>Otevři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projekt </a:t>
            </a:r>
            <a:r>
              <a:rPr lang="sk-SK" sz="2200" b="1" dirty="0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13-Vzory opakuj</a:t>
            </a:r>
          </a:p>
          <a:p>
            <a:pPr marL="377100"/>
            <a:r>
              <a:rPr lang="sk-SK" sz="1000" dirty="0">
                <a:cs typeface="Arial"/>
              </a:rPr>
              <a:t>						</a:t>
            </a:r>
            <a:r>
              <a:rPr lang="sk-SK" sz="1400" dirty="0">
                <a:cs typeface="Arial"/>
              </a:rPr>
              <a:t>- </a:t>
            </a:r>
            <a:r>
              <a:rPr lang="sk-SK" sz="1400" dirty="0" err="1">
                <a:cs typeface="Arial"/>
              </a:rPr>
              <a:t>když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jsi</a:t>
            </a:r>
            <a:r>
              <a:rPr lang="sk-SK" sz="1400" dirty="0">
                <a:cs typeface="Arial"/>
              </a:rPr>
              <a:t> </a:t>
            </a:r>
            <a:r>
              <a:rPr lang="sk-SK" sz="1400" u="sng" dirty="0">
                <a:cs typeface="Arial"/>
              </a:rPr>
              <a:t>online</a:t>
            </a:r>
            <a:r>
              <a:rPr lang="sk-SK" sz="1400" dirty="0">
                <a:cs typeface="Arial"/>
              </a:rPr>
              <a:t>, </a:t>
            </a:r>
            <a:r>
              <a:rPr lang="sk-SK" sz="1400" b="1" dirty="0">
                <a:cs typeface="Arial"/>
              </a:rPr>
              <a:t>Ulož </a:t>
            </a:r>
            <a:r>
              <a:rPr lang="sk-SK" sz="1400" b="1" dirty="0" err="1">
                <a:cs typeface="Arial"/>
              </a:rPr>
              <a:t>jako</a:t>
            </a:r>
            <a:r>
              <a:rPr lang="sk-SK" sz="1400" b="1" dirty="0">
                <a:cs typeface="Arial"/>
              </a:rPr>
              <a:t> </a:t>
            </a:r>
            <a:r>
              <a:rPr lang="sk-SK" sz="1400" b="1" dirty="0" err="1">
                <a:cs typeface="Arial"/>
              </a:rPr>
              <a:t>kopii</a:t>
            </a:r>
            <a:r>
              <a:rPr lang="sk-SK" sz="1400" dirty="0">
                <a:cs typeface="Arial"/>
              </a:rPr>
              <a:t> a k názvu projektu </a:t>
            </a:r>
            <a:r>
              <a:rPr lang="sk-SK" sz="1400" dirty="0" err="1">
                <a:cs typeface="Arial"/>
              </a:rPr>
              <a:t>připiš</a:t>
            </a:r>
            <a:r>
              <a:rPr lang="sk-SK" sz="1400" dirty="0">
                <a:cs typeface="Arial"/>
              </a:rPr>
              <a:t> svoje </a:t>
            </a:r>
            <a:r>
              <a:rPr lang="sk-SK" sz="1400" dirty="0" err="1">
                <a:cs typeface="Arial"/>
              </a:rPr>
              <a:t>jméno</a:t>
            </a:r>
            <a:endParaRPr lang="sk-SK" sz="1400" dirty="0">
              <a:cs typeface="Arial"/>
            </a:endParaRPr>
          </a:p>
          <a:p>
            <a:pPr marL="377100">
              <a:spcAft>
                <a:spcPts val="600"/>
              </a:spcAft>
            </a:pPr>
            <a:r>
              <a:rPr lang="sk-SK" sz="1400" dirty="0">
                <a:cs typeface="Arial"/>
              </a:rPr>
              <a:t>						- </a:t>
            </a:r>
            <a:r>
              <a:rPr lang="sk-SK" sz="1400" dirty="0" err="1">
                <a:cs typeface="Arial"/>
              </a:rPr>
              <a:t>když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jsi</a:t>
            </a:r>
            <a:r>
              <a:rPr lang="sk-SK" sz="1400" dirty="0">
                <a:cs typeface="Arial"/>
              </a:rPr>
              <a:t> </a:t>
            </a:r>
            <a:r>
              <a:rPr lang="sk-SK" sz="1400" u="sng" dirty="0">
                <a:cs typeface="Arial"/>
              </a:rPr>
              <a:t>off-line</a:t>
            </a:r>
            <a:r>
              <a:rPr lang="sk-SK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</a:t>
            </a:r>
            <a:r>
              <a:rPr lang="sk-SK" sz="1400" dirty="0">
                <a:cs typeface="Arial"/>
              </a:rPr>
              <a:t>a k názvu </a:t>
            </a:r>
            <a:r>
              <a:rPr lang="sk-SK" sz="1400" dirty="0" err="1">
                <a:cs typeface="Arial"/>
              </a:rPr>
              <a:t>připiš</a:t>
            </a:r>
            <a:r>
              <a:rPr lang="sk-SK" sz="1400" dirty="0">
                <a:cs typeface="Arial"/>
              </a:rPr>
              <a:t> svoje </a:t>
            </a:r>
            <a:r>
              <a:rPr lang="sk-SK" sz="1400" dirty="0" err="1">
                <a:cs typeface="Arial"/>
              </a:rPr>
              <a:t>jméno</a:t>
            </a:r>
            <a:endParaRPr lang="sk-SK" sz="14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r>
              <a:rPr lang="sk-SK" sz="2200" dirty="0">
                <a:latin typeface="+mj-lt"/>
                <a:cs typeface="Arial"/>
              </a:rPr>
              <a:t>Klikni na </a:t>
            </a:r>
            <a:r>
              <a:rPr lang="sk-SK" sz="2200" dirty="0" err="1">
                <a:latin typeface="+mj-lt"/>
                <a:cs typeface="Arial"/>
              </a:rPr>
              <a:t>připravený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2D5FEF"/>
                </a:solidFill>
              </a:rPr>
              <a:t>dopředu</a:t>
            </a:r>
            <a:r>
              <a:rPr lang="sk-SK" sz="2200" b="1" dirty="0">
                <a:solidFill>
                  <a:srgbClr val="2D5FEF"/>
                </a:solidFill>
              </a:rPr>
              <a:t>-otoč </a:t>
            </a:r>
            <a:r>
              <a:rPr lang="sk-SK" sz="2200" b="1" dirty="0" err="1">
                <a:solidFill>
                  <a:srgbClr val="2D5FEF"/>
                </a:solidFill>
              </a:rPr>
              <a:t>se-</a:t>
            </a:r>
            <a:r>
              <a:rPr lang="sk-SK" sz="2200" b="1" dirty="0" err="1">
                <a:solidFill>
                  <a:srgbClr val="007C3D"/>
                </a:solidFill>
              </a:rPr>
              <a:t>otiskni</a:t>
            </a:r>
            <a:r>
              <a:rPr lang="sk-SK" sz="2200" b="1" dirty="0">
                <a:solidFill>
                  <a:srgbClr val="007C3D"/>
                </a:solidFill>
              </a:rPr>
              <a:t> </a:t>
            </a:r>
            <a:r>
              <a:rPr lang="sk-SK" sz="2200" b="1" dirty="0" err="1">
                <a:solidFill>
                  <a:srgbClr val="007C3D"/>
                </a:solidFill>
              </a:rPr>
              <a:t>se</a:t>
            </a:r>
            <a:r>
              <a:rPr lang="sk-SK" sz="2200" dirty="0"/>
              <a:t> … znovu a znovu:</a:t>
            </a: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18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5400"/>
              </a:spcBef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Jaký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nejmenší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počet kliknutí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jsi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potřeboval</a:t>
            </a:r>
            <a:r>
              <a:rPr lang="sk-SK" sz="2200" dirty="0">
                <a:latin typeface="+mj-lt"/>
                <a:cs typeface="Arial"/>
              </a:rPr>
              <a:t>, aby </a:t>
            </a:r>
            <a:r>
              <a:rPr lang="sk-SK" sz="2200" dirty="0" err="1">
                <a:latin typeface="+mj-lt"/>
                <a:cs typeface="Arial"/>
              </a:rPr>
              <a:t>vznikl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>
                <a:latin typeface="+mj-lt"/>
                <a:cs typeface="Arial"/>
              </a:rPr>
              <a:t>úplný vzor?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736094" y="3359324"/>
            <a:ext cx="2254568" cy="1611630"/>
          </a:xfrm>
          <a:prstGeom prst="rect">
            <a:avLst/>
          </a:prstGeom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2</a:t>
            </a:fld>
            <a:endParaRPr lang="sk-SK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6778" y="3570104"/>
            <a:ext cx="1124763" cy="1190071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054E35D3-5A10-48E5-A657-8913BD56991B}"/>
              </a:ext>
            </a:extLst>
          </p:cNvPr>
          <p:cNvSpPr>
            <a:spLocks noChangeAspect="1"/>
          </p:cNvSpPr>
          <p:nvPr/>
        </p:nvSpPr>
        <p:spPr>
          <a:xfrm>
            <a:off x="874800" y="285208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739FDF-5E12-4111-B9D2-467C57E7BC2C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Vzory s opakováním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6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360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Přidej</a:t>
            </a:r>
            <a:r>
              <a:rPr lang="sk-SK" sz="2200" dirty="0">
                <a:latin typeface="+mj-lt"/>
                <a:cs typeface="Arial"/>
              </a:rPr>
              <a:t> k tomuto </a:t>
            </a:r>
            <a:r>
              <a:rPr lang="sk-SK" sz="2200" dirty="0" err="1">
                <a:latin typeface="+mj-lt"/>
                <a:cs typeface="Arial"/>
              </a:rPr>
              <a:t>scénáři</a:t>
            </a:r>
            <a:r>
              <a:rPr lang="sk-SK" sz="2200" dirty="0">
                <a:latin typeface="+mj-lt"/>
                <a:cs typeface="Arial"/>
              </a:rPr>
              <a:t> blok </a:t>
            </a:r>
            <a:r>
              <a:rPr lang="sk-SK" sz="2200" b="1" dirty="0">
                <a:solidFill>
                  <a:srgbClr val="FA6201"/>
                </a:solidFill>
                <a:latin typeface="+mj-lt"/>
                <a:cs typeface="Arial"/>
              </a:rPr>
              <a:t>opakuj _ krát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Najdi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nejmenší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potřebný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sk-SK" sz="2200" dirty="0">
                <a:latin typeface="+mj-lt"/>
                <a:cs typeface="Arial"/>
              </a:rPr>
              <a:t>počet </a:t>
            </a:r>
            <a:r>
              <a:rPr lang="sk-SK" sz="2200" dirty="0" err="1">
                <a:latin typeface="+mj-lt"/>
                <a:cs typeface="Arial"/>
              </a:rPr>
              <a:t>opakování</a:t>
            </a:r>
            <a:r>
              <a:rPr lang="sk-SK" sz="2200" dirty="0">
                <a:latin typeface="+mj-lt"/>
                <a:cs typeface="Arial"/>
              </a:rPr>
              <a:t>, aby </a:t>
            </a:r>
            <a:r>
              <a:rPr lang="sk-SK" sz="2200" dirty="0" err="1">
                <a:latin typeface="+mj-lt"/>
                <a:cs typeface="Arial"/>
              </a:rPr>
              <a:t>vznikl</a:t>
            </a:r>
            <a:r>
              <a:rPr lang="sk-SK" sz="2200" dirty="0">
                <a:latin typeface="+mj-lt"/>
                <a:cs typeface="Arial"/>
              </a:rPr>
              <a:t> úplný vzor </a:t>
            </a:r>
            <a:r>
              <a:rPr lang="sk-SK" sz="2000" dirty="0">
                <a:latin typeface="+mj-lt"/>
                <a:cs typeface="Arial"/>
              </a:rPr>
              <a:t>(</a:t>
            </a:r>
            <a:r>
              <a:rPr lang="sk-SK" sz="2000" dirty="0" err="1">
                <a:latin typeface="+mj-lt"/>
                <a:cs typeface="Arial"/>
              </a:rPr>
              <a:t>dokud</a:t>
            </a:r>
            <a:r>
              <a:rPr lang="sk-SK" sz="2000" dirty="0">
                <a:latin typeface="+mj-lt"/>
                <a:cs typeface="Arial"/>
              </a:rPr>
              <a:t> </a:t>
            </a:r>
            <a:r>
              <a:rPr lang="sk-SK" sz="2000" dirty="0" err="1">
                <a:latin typeface="+mj-lt"/>
                <a:cs typeface="Arial"/>
              </a:rPr>
              <a:t>se</a:t>
            </a:r>
            <a:r>
              <a:rPr lang="sk-SK" sz="2000" dirty="0">
                <a:latin typeface="+mj-lt"/>
                <a:cs typeface="Arial"/>
              </a:rPr>
              <a:t> </a:t>
            </a:r>
            <a:r>
              <a:rPr lang="sk-SK" sz="2000" b="1" dirty="0">
                <a:latin typeface="+mj-lt"/>
                <a:cs typeface="Arial"/>
              </a:rPr>
              <a:t>dlaždice</a:t>
            </a:r>
            <a:r>
              <a:rPr lang="sk-SK" sz="2000" dirty="0">
                <a:latin typeface="+mj-lt"/>
                <a:cs typeface="Arial"/>
              </a:rPr>
              <a:t> nedostane </a:t>
            </a:r>
            <a:r>
              <a:rPr lang="sk-SK" sz="2000" dirty="0" err="1">
                <a:latin typeface="+mj-lt"/>
                <a:cs typeface="Arial"/>
              </a:rPr>
              <a:t>zpět</a:t>
            </a:r>
            <a:r>
              <a:rPr lang="sk-SK" sz="2000" dirty="0">
                <a:latin typeface="+mj-lt"/>
                <a:cs typeface="Arial"/>
              </a:rPr>
              <a:t> na </a:t>
            </a:r>
            <a:r>
              <a:rPr lang="sk-SK" sz="2000" dirty="0" err="1">
                <a:latin typeface="+mj-lt"/>
                <a:cs typeface="Arial"/>
              </a:rPr>
              <a:t>začátek</a:t>
            </a:r>
            <a:r>
              <a:rPr lang="sk-SK" sz="2000" dirty="0">
                <a:latin typeface="+mj-lt"/>
                <a:cs typeface="Arial"/>
              </a:rPr>
              <a:t>)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80120" y="2454223"/>
            <a:ext cx="7983760" cy="2287524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3</a:t>
            </a:fld>
            <a:endParaRPr lang="sk-SK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43F2A4-3647-403B-9E8B-4E0DE0C09ADD}"/>
              </a:ext>
            </a:extLst>
          </p:cNvPr>
          <p:cNvSpPr>
            <a:spLocks noChangeAspect="1"/>
          </p:cNvSpPr>
          <p:nvPr/>
        </p:nvSpPr>
        <p:spPr>
          <a:xfrm>
            <a:off x="874800" y="158495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177D90-62C0-4966-9617-B74E5799F21A}"/>
              </a:ext>
            </a:extLst>
          </p:cNvPr>
          <p:cNvSpPr>
            <a:spLocks noChangeAspect="1"/>
          </p:cNvSpPr>
          <p:nvPr/>
        </p:nvSpPr>
        <p:spPr>
          <a:xfrm>
            <a:off x="874800" y="533706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7E4D14-1E4A-455F-A791-7EE88A4B5D56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Vzory s opakováním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7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360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sk-SK" sz="2200" dirty="0">
                <a:latin typeface="+mj-lt"/>
                <a:cs typeface="Arial"/>
              </a:rPr>
              <a:t>Zduplikuj </a:t>
            </a:r>
            <a:r>
              <a:rPr lang="sk-SK" sz="2200" dirty="0" err="1">
                <a:latin typeface="+mj-lt"/>
                <a:cs typeface="Arial"/>
              </a:rPr>
              <a:t>svůj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>
                <a:latin typeface="+mj-lt"/>
                <a:cs typeface="Arial"/>
              </a:rPr>
              <a:t>a </a:t>
            </a:r>
            <a:r>
              <a:rPr lang="sk-SK" sz="2200" dirty="0" err="1">
                <a:latin typeface="+mj-lt"/>
                <a:cs typeface="Arial"/>
              </a:rPr>
              <a:t>změň</a:t>
            </a:r>
            <a:r>
              <a:rPr lang="sk-SK" sz="2200" dirty="0">
                <a:latin typeface="+mj-lt"/>
                <a:cs typeface="Arial"/>
              </a:rPr>
              <a:t> v </a:t>
            </a:r>
            <a:r>
              <a:rPr lang="sk-SK" sz="2200" dirty="0" err="1">
                <a:latin typeface="+mj-lt"/>
                <a:cs typeface="Arial"/>
              </a:rPr>
              <a:t>něm</a:t>
            </a:r>
            <a:r>
              <a:rPr lang="sk-SK" sz="2200" dirty="0">
                <a:latin typeface="+mj-lt"/>
                <a:cs typeface="Arial"/>
              </a:rPr>
              <a:t> hodnoty.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1200"/>
              </a:spcBef>
              <a:spcAft>
                <a:spcPts val="600"/>
              </a:spcAft>
            </a:pPr>
            <a:endParaRPr lang="sk-SK" sz="2200" dirty="0">
              <a:latin typeface="+mj-lt"/>
            </a:endParaRPr>
          </a:p>
          <a:p>
            <a:pPr marL="720000">
              <a:spcBef>
                <a:spcPts val="600"/>
              </a:spcBef>
              <a:spcAft>
                <a:spcPts val="600"/>
              </a:spcAft>
            </a:pPr>
            <a:r>
              <a:rPr lang="sk-SK" sz="2200" dirty="0" err="1">
                <a:latin typeface="+mj-lt"/>
              </a:rPr>
              <a:t>Zkoumej</a:t>
            </a:r>
            <a:r>
              <a:rPr lang="sk-SK" sz="2200" dirty="0">
                <a:latin typeface="+mj-lt"/>
              </a:rPr>
              <a:t> </a:t>
            </a:r>
            <a:r>
              <a:rPr lang="sk-SK" sz="2200" dirty="0" err="1">
                <a:latin typeface="+mj-lt"/>
              </a:rPr>
              <a:t>různé</a:t>
            </a:r>
            <a:r>
              <a:rPr lang="sk-SK" sz="2200" dirty="0">
                <a:latin typeface="+mj-lt"/>
              </a:rPr>
              <a:t> vstupní hodnoty v </a:t>
            </a:r>
            <a:r>
              <a:rPr lang="sk-SK" sz="2200" dirty="0" err="1">
                <a:latin typeface="+mj-lt"/>
              </a:rPr>
              <a:t>blocích</a:t>
            </a:r>
            <a:r>
              <a:rPr lang="sk-SK" sz="2200" dirty="0">
                <a:latin typeface="+mj-lt"/>
              </a:rPr>
              <a:t> </a:t>
            </a:r>
            <a:r>
              <a:rPr lang="sk-SK" sz="2200" b="1" dirty="0">
                <a:solidFill>
                  <a:srgbClr val="FA6201"/>
                </a:solidFill>
                <a:latin typeface="+mj-lt"/>
              </a:rPr>
              <a:t>opakuj</a:t>
            </a:r>
            <a:r>
              <a:rPr lang="sk-SK" sz="2200" dirty="0">
                <a:solidFill>
                  <a:srgbClr val="CC9900"/>
                </a:solidFill>
                <a:latin typeface="+mj-lt"/>
              </a:rPr>
              <a:t> </a:t>
            </a:r>
            <a:r>
              <a:rPr lang="sk-SK" sz="2200" dirty="0">
                <a:solidFill>
                  <a:srgbClr val="000000"/>
                </a:solidFill>
                <a:latin typeface="+mj-lt"/>
              </a:rPr>
              <a:t>a </a:t>
            </a:r>
            <a:r>
              <a:rPr lang="sk-SK" sz="2200" b="1" dirty="0">
                <a:solidFill>
                  <a:srgbClr val="2D5FEF"/>
                </a:solidFill>
                <a:latin typeface="+mj-lt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latin typeface="+mj-lt"/>
              </a:rPr>
              <a:t>se</a:t>
            </a:r>
            <a:r>
              <a:rPr lang="sk-SK" sz="22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sk-SK" sz="2200" dirty="0">
                <a:latin typeface="+mj-lt"/>
              </a:rPr>
              <a:t>a </a:t>
            </a:r>
            <a:r>
              <a:rPr lang="sk-SK" sz="2200" dirty="0" err="1">
                <a:latin typeface="+mj-lt"/>
              </a:rPr>
              <a:t>vytvoř</a:t>
            </a:r>
            <a:r>
              <a:rPr lang="sk-SK" sz="2200" dirty="0">
                <a:latin typeface="+mj-lt"/>
              </a:rPr>
              <a:t> </a:t>
            </a:r>
            <a:r>
              <a:rPr lang="sk-SK" sz="2200" dirty="0" err="1">
                <a:latin typeface="+mj-lt"/>
              </a:rPr>
              <a:t>další</a:t>
            </a:r>
            <a:r>
              <a:rPr lang="sk-SK" sz="2200" dirty="0">
                <a:latin typeface="+mj-lt"/>
              </a:rPr>
              <a:t> </a:t>
            </a:r>
            <a:r>
              <a:rPr lang="sk-SK" sz="2200" dirty="0" err="1">
                <a:latin typeface="+mj-lt"/>
              </a:rPr>
              <a:t>zajímavé</a:t>
            </a:r>
            <a:r>
              <a:rPr lang="sk-SK" sz="2200" dirty="0">
                <a:latin typeface="+mj-lt"/>
              </a:rPr>
              <a:t> vzory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912432" y="1583015"/>
            <a:ext cx="4792028" cy="24888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102" y="4836023"/>
            <a:ext cx="7209064" cy="1420860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4</a:t>
            </a:fld>
            <a:endParaRPr lang="sk-SK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9944CD-F423-4D39-BF54-59D8741BBCB5}"/>
              </a:ext>
            </a:extLst>
          </p:cNvPr>
          <p:cNvSpPr>
            <a:spLocks noChangeAspect="1"/>
          </p:cNvSpPr>
          <p:nvPr/>
        </p:nvSpPr>
        <p:spPr>
          <a:xfrm>
            <a:off x="874800" y="1577577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C53CE1-DEA7-4A09-94A8-FDF66252B40C}"/>
              </a:ext>
            </a:extLst>
          </p:cNvPr>
          <p:cNvSpPr>
            <a:spLocks noChangeAspect="1"/>
          </p:cNvSpPr>
          <p:nvPr/>
        </p:nvSpPr>
        <p:spPr>
          <a:xfrm>
            <a:off x="874800" y="420941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C89FB3-26C2-4523-9118-B259FA91D501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Vzory s opakováním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512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Diskutujeme</a:t>
            </a:r>
            <a:br>
              <a:rPr lang="sk-SK" sz="2800" b="1" dirty="0">
                <a:latin typeface="+mj-lt"/>
                <a:cs typeface="Arial"/>
              </a:rPr>
            </a:br>
            <a:endParaRPr lang="sk-SK" sz="10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  <a:buClr>
                <a:srgbClr val="0070C0"/>
              </a:buClr>
            </a:pPr>
            <a:r>
              <a:rPr lang="sk-SK" sz="2200" dirty="0" err="1">
                <a:latin typeface="+mj-lt"/>
                <a:cs typeface="Arial"/>
              </a:rPr>
              <a:t>Podařilo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ti </a:t>
            </a:r>
            <a:r>
              <a:rPr lang="sk-SK" sz="2200" dirty="0" err="1">
                <a:latin typeface="+mj-lt"/>
                <a:cs typeface="Arial"/>
              </a:rPr>
              <a:t>vytvořit</a:t>
            </a:r>
            <a:r>
              <a:rPr lang="sk-SK" sz="2200" dirty="0">
                <a:latin typeface="+mj-lt"/>
                <a:cs typeface="Arial"/>
              </a:rPr>
              <a:t> úplný kruhový vzor?</a:t>
            </a:r>
          </a:p>
          <a:p>
            <a:pPr marL="720000">
              <a:spcAft>
                <a:spcPts val="600"/>
              </a:spcAft>
              <a:buClr>
                <a:srgbClr val="0070C0"/>
              </a:buClr>
            </a:pPr>
            <a:r>
              <a:rPr lang="sk-SK" sz="2200" dirty="0" err="1">
                <a:latin typeface="+mj-lt"/>
                <a:cs typeface="Arial"/>
              </a:rPr>
              <a:t>Když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přitom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latin typeface="+mj-lt"/>
                <a:cs typeface="Arial"/>
              </a:rPr>
              <a:t>dlaždice</a:t>
            </a:r>
            <a:r>
              <a:rPr lang="sk-SK" sz="2200" dirty="0">
                <a:latin typeface="+mj-lt"/>
                <a:cs typeface="Arial"/>
              </a:rPr>
              <a:t> dotkla okraje scény, </a:t>
            </a:r>
            <a:r>
              <a:rPr lang="sk-SK" sz="2200" dirty="0" err="1">
                <a:latin typeface="+mj-lt"/>
                <a:cs typeface="Arial"/>
              </a:rPr>
              <a:t>co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stalo?</a:t>
            </a:r>
          </a:p>
          <a:p>
            <a:pPr marL="720000">
              <a:spcAft>
                <a:spcPts val="3000"/>
              </a:spcAft>
              <a:buClr>
                <a:srgbClr val="0070C0"/>
              </a:buClr>
            </a:pPr>
            <a:r>
              <a:rPr lang="sk-SK" sz="2200" dirty="0" err="1">
                <a:latin typeface="+mj-lt"/>
                <a:cs typeface="Arial"/>
              </a:rPr>
              <a:t>Jaké</a:t>
            </a:r>
            <a:r>
              <a:rPr lang="sk-SK" sz="2200" dirty="0">
                <a:latin typeface="+mj-lt"/>
                <a:cs typeface="Arial"/>
              </a:rPr>
              <a:t> číslo </a:t>
            </a:r>
            <a:r>
              <a:rPr lang="sk-SK" sz="2200" dirty="0" err="1">
                <a:latin typeface="+mj-lt"/>
                <a:cs typeface="Arial"/>
              </a:rPr>
              <a:t>jsi</a:t>
            </a:r>
            <a:r>
              <a:rPr lang="sk-SK" sz="2200" dirty="0">
                <a:latin typeface="+mj-lt"/>
                <a:cs typeface="Arial"/>
              </a:rPr>
              <a:t> použil v bloku </a:t>
            </a:r>
            <a:r>
              <a:rPr lang="sk-SK" sz="2200" b="1" dirty="0">
                <a:solidFill>
                  <a:srgbClr val="FA6201"/>
                </a:solidFill>
              </a:rPr>
              <a:t>opakuj</a:t>
            </a:r>
            <a:r>
              <a:rPr lang="sk-SK" sz="2200" dirty="0">
                <a:latin typeface="+mj-lt"/>
                <a:cs typeface="Arial"/>
              </a:rPr>
              <a:t>? </a:t>
            </a:r>
            <a:r>
              <a:rPr lang="sk-SK" sz="2200" dirty="0" err="1">
                <a:latin typeface="+mj-lt"/>
                <a:cs typeface="Arial"/>
              </a:rPr>
              <a:t>Když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bys</a:t>
            </a:r>
            <a:r>
              <a:rPr lang="sk-SK" sz="2200" dirty="0">
                <a:latin typeface="+mj-lt"/>
                <a:cs typeface="Arial"/>
              </a:rPr>
              <a:t> ho </a:t>
            </a:r>
            <a:r>
              <a:rPr lang="sk-SK" sz="2200" dirty="0" err="1">
                <a:latin typeface="+mj-lt"/>
                <a:cs typeface="Arial"/>
              </a:rPr>
              <a:t>změnil</a:t>
            </a:r>
            <a:r>
              <a:rPr lang="sk-SK" sz="2200" dirty="0">
                <a:latin typeface="+mj-lt"/>
                <a:cs typeface="Arial"/>
              </a:rPr>
              <a:t> na menší nebo </a:t>
            </a:r>
            <a:r>
              <a:rPr lang="sk-SK" sz="2200" dirty="0" err="1">
                <a:latin typeface="+mj-lt"/>
                <a:cs typeface="Arial"/>
              </a:rPr>
              <a:t>větší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dirty="0" err="1">
                <a:latin typeface="+mj-lt"/>
                <a:cs typeface="Arial"/>
              </a:rPr>
              <a:t>co</a:t>
            </a:r>
            <a:r>
              <a:rPr lang="sk-SK" sz="2200" dirty="0">
                <a:latin typeface="+mj-lt"/>
                <a:cs typeface="Arial"/>
              </a:rPr>
              <a:t> by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změnilo</a:t>
            </a:r>
            <a:r>
              <a:rPr lang="sk-SK" sz="2200" dirty="0">
                <a:latin typeface="+mj-lt"/>
                <a:cs typeface="Arial"/>
              </a:rPr>
              <a:t> na </a:t>
            </a:r>
            <a:r>
              <a:rPr lang="sk-SK" sz="2200" dirty="0" err="1">
                <a:latin typeface="+mj-lt"/>
                <a:cs typeface="Arial"/>
              </a:rPr>
              <a:t>výsledném</a:t>
            </a:r>
            <a:r>
              <a:rPr lang="sk-SK" sz="2200" dirty="0">
                <a:latin typeface="+mj-lt"/>
                <a:cs typeface="Arial"/>
              </a:rPr>
              <a:t> vzoru? </a:t>
            </a:r>
            <a:r>
              <a:rPr lang="sk-SK" sz="2200" dirty="0" err="1">
                <a:latin typeface="+mj-lt"/>
                <a:cs typeface="Arial"/>
              </a:rPr>
              <a:t>Vysvětli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proč</a:t>
            </a:r>
            <a:r>
              <a:rPr lang="sk-SK" sz="2200" dirty="0">
                <a:latin typeface="+mj-lt"/>
                <a:cs typeface="Arial"/>
              </a:rPr>
              <a:t>.</a:t>
            </a:r>
            <a:br>
              <a:rPr lang="sk-SK" sz="2200" dirty="0">
                <a:latin typeface="+mj-lt"/>
                <a:cs typeface="Arial"/>
              </a:rPr>
            </a:b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  <a:buClr>
                <a:srgbClr val="C00000"/>
              </a:buClr>
            </a:pPr>
            <a:r>
              <a:rPr lang="sk-SK" sz="2200" dirty="0">
                <a:latin typeface="+mj-lt"/>
                <a:cs typeface="Arial"/>
              </a:rPr>
              <a:t>O </a:t>
            </a:r>
            <a:r>
              <a:rPr lang="sk-SK" sz="2200" dirty="0" err="1">
                <a:latin typeface="+mj-lt"/>
                <a:cs typeface="Arial"/>
              </a:rPr>
              <a:t>kolik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stupňů</a:t>
            </a:r>
            <a:r>
              <a:rPr lang="sk-SK" sz="2200" dirty="0">
                <a:latin typeface="+mj-lt"/>
                <a:cs typeface="Arial"/>
              </a:rPr>
              <a:t> zatočila tvoje </a:t>
            </a:r>
            <a:r>
              <a:rPr lang="sk-SK" sz="2200" b="1" dirty="0">
                <a:latin typeface="+mj-lt"/>
                <a:cs typeface="Arial"/>
              </a:rPr>
              <a:t>dlaždice</a:t>
            </a:r>
            <a:r>
              <a:rPr lang="sk-SK" sz="2200" dirty="0">
                <a:latin typeface="+mj-lt"/>
                <a:cs typeface="Arial"/>
              </a:rPr>
              <a:t> po </a:t>
            </a:r>
            <a:r>
              <a:rPr lang="sk-SK" sz="2200" dirty="0" err="1">
                <a:latin typeface="+mj-lt"/>
                <a:cs typeface="Arial"/>
              </a:rPr>
              <a:t>každém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otisknutí</a:t>
            </a:r>
            <a:r>
              <a:rPr lang="sk-SK" sz="2200" dirty="0">
                <a:latin typeface="+mj-lt"/>
                <a:cs typeface="Arial"/>
              </a:rPr>
              <a:t>?</a:t>
            </a:r>
          </a:p>
          <a:p>
            <a:pPr marL="720000">
              <a:spcAft>
                <a:spcPts val="600"/>
              </a:spcAft>
              <a:buClr>
                <a:srgbClr val="C00000"/>
              </a:buClr>
            </a:pPr>
            <a:r>
              <a:rPr lang="sk-SK" sz="2200" dirty="0"/>
              <a:t>Jak </a:t>
            </a:r>
            <a:r>
              <a:rPr lang="sk-SK" sz="2200" dirty="0" err="1"/>
              <a:t>sis</a:t>
            </a:r>
            <a:r>
              <a:rPr lang="sk-SK" sz="2200" dirty="0"/>
              <a:t>  </a:t>
            </a:r>
            <a:r>
              <a:rPr lang="sk-SK" sz="2200" dirty="0" err="1"/>
              <a:t>vybíral</a:t>
            </a:r>
            <a:r>
              <a:rPr lang="sk-SK" sz="2200" dirty="0"/>
              <a:t> počet </a:t>
            </a:r>
            <a:r>
              <a:rPr lang="sk-SK" sz="2200" dirty="0" err="1"/>
              <a:t>opakování</a:t>
            </a:r>
            <a:r>
              <a:rPr lang="sk-SK" sz="2200" dirty="0"/>
              <a:t> pro </a:t>
            </a:r>
            <a:r>
              <a:rPr lang="sk-SK" sz="2200" dirty="0" err="1"/>
              <a:t>svůj</a:t>
            </a:r>
            <a:r>
              <a:rPr lang="sk-SK" sz="2200" dirty="0"/>
              <a:t> blok </a:t>
            </a:r>
            <a:r>
              <a:rPr lang="sk-SK" sz="2200" b="1" dirty="0">
                <a:solidFill>
                  <a:srgbClr val="FA6201"/>
                </a:solidFill>
              </a:rPr>
              <a:t>opakuj</a:t>
            </a:r>
            <a:r>
              <a:rPr lang="sk-SK" sz="2200" dirty="0"/>
              <a:t>? A </a:t>
            </a:r>
            <a:r>
              <a:rPr lang="sk-SK" sz="2200" dirty="0" err="1"/>
              <a:t>úhel</a:t>
            </a:r>
            <a:r>
              <a:rPr lang="sk-SK" sz="2200" dirty="0"/>
              <a:t> pro </a:t>
            </a:r>
            <a:r>
              <a:rPr lang="sk-SK" sz="2200" b="1" dirty="0">
                <a:solidFill>
                  <a:srgbClr val="2D5FEF"/>
                </a:solidFill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</a:rPr>
              <a:t>se</a:t>
            </a:r>
            <a:r>
              <a:rPr lang="sk-SK" sz="2200" dirty="0"/>
              <a:t>?</a:t>
            </a:r>
          </a:p>
          <a:p>
            <a:pPr marL="720000">
              <a:spcAft>
                <a:spcPts val="600"/>
              </a:spcAft>
              <a:buClr>
                <a:srgbClr val="C00000"/>
              </a:buClr>
            </a:pPr>
            <a:r>
              <a:rPr lang="sk-SK" sz="2200" dirty="0">
                <a:latin typeface="+mj-lt"/>
                <a:cs typeface="Arial"/>
              </a:rPr>
              <a:t>O </a:t>
            </a:r>
            <a:r>
              <a:rPr lang="sk-SK" sz="2200" dirty="0" err="1">
                <a:latin typeface="+mj-lt"/>
                <a:cs typeface="Arial"/>
              </a:rPr>
              <a:t>kolik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stupňů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otočila tvoje </a:t>
            </a:r>
            <a:r>
              <a:rPr lang="sk-SK" sz="2200" b="1" dirty="0">
                <a:latin typeface="+mj-lt"/>
                <a:cs typeface="Arial"/>
              </a:rPr>
              <a:t>dlaždice</a:t>
            </a:r>
            <a:r>
              <a:rPr lang="sk-SK" sz="2200" dirty="0">
                <a:latin typeface="+mj-lt"/>
                <a:cs typeface="Arial"/>
              </a:rPr>
              <a:t> dohromady </a:t>
            </a:r>
            <a:r>
              <a:rPr lang="sk-SK" sz="2200" dirty="0" err="1">
                <a:latin typeface="+mj-lt"/>
                <a:cs typeface="Arial"/>
              </a:rPr>
              <a:t>při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otiskování</a:t>
            </a:r>
            <a:r>
              <a:rPr lang="sk-SK" sz="2200" dirty="0">
                <a:latin typeface="+mj-lt"/>
                <a:cs typeface="Arial"/>
              </a:rPr>
              <a:t> vzoru? Je </a:t>
            </a:r>
            <a:r>
              <a:rPr lang="sk-SK" sz="2200" dirty="0" err="1">
                <a:latin typeface="+mj-lt"/>
                <a:cs typeface="Arial"/>
              </a:rPr>
              <a:t>při</a:t>
            </a:r>
            <a:r>
              <a:rPr lang="sk-SK" sz="2200" dirty="0">
                <a:latin typeface="+mj-lt"/>
                <a:cs typeface="Arial"/>
              </a:rPr>
              <a:t> kruhových </a:t>
            </a:r>
            <a:r>
              <a:rPr lang="sk-SK" sz="2200" dirty="0" err="1">
                <a:latin typeface="+mj-lt"/>
                <a:cs typeface="Arial"/>
              </a:rPr>
              <a:t>vzorech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celkové otočení </a:t>
            </a:r>
            <a:r>
              <a:rPr lang="sk-SK" sz="2200" dirty="0">
                <a:latin typeface="+mj-lt"/>
                <a:cs typeface="Arial"/>
              </a:rPr>
              <a:t>vždy </a:t>
            </a:r>
            <a:r>
              <a:rPr lang="sk-SK" sz="2200" dirty="0" err="1">
                <a:latin typeface="+mj-lt"/>
                <a:cs typeface="Arial"/>
              </a:rPr>
              <a:t>stejně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velké</a:t>
            </a:r>
            <a:r>
              <a:rPr lang="sk-SK" sz="2200" dirty="0">
                <a:latin typeface="+mj-lt"/>
                <a:cs typeface="Arial"/>
              </a:rPr>
              <a:t>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5</a:t>
            </a:fld>
            <a:endParaRPr lang="sk-SK" b="1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CB68FD-26C7-4D9E-AF58-036B7D5E8678}"/>
              </a:ext>
            </a:extLst>
          </p:cNvPr>
          <p:cNvSpPr/>
          <p:nvPr/>
        </p:nvSpPr>
        <p:spPr>
          <a:xfrm>
            <a:off x="875098" y="2028717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3CB3320-3A24-4537-AB17-10060F6A3C1A}"/>
              </a:ext>
            </a:extLst>
          </p:cNvPr>
          <p:cNvSpPr/>
          <p:nvPr/>
        </p:nvSpPr>
        <p:spPr>
          <a:xfrm>
            <a:off x="875098" y="2439127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F2B5F05-9D58-434D-B285-F8F99E76F903}"/>
              </a:ext>
            </a:extLst>
          </p:cNvPr>
          <p:cNvSpPr/>
          <p:nvPr/>
        </p:nvSpPr>
        <p:spPr>
          <a:xfrm>
            <a:off x="875098" y="2842159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4D4D45A-4887-486D-A731-5B49747C82DC}"/>
              </a:ext>
            </a:extLst>
          </p:cNvPr>
          <p:cNvSpPr/>
          <p:nvPr/>
        </p:nvSpPr>
        <p:spPr>
          <a:xfrm>
            <a:off x="875098" y="4248668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CD4EF48-B73F-48B6-BC9D-6F620A1C1515}"/>
              </a:ext>
            </a:extLst>
          </p:cNvPr>
          <p:cNvSpPr/>
          <p:nvPr/>
        </p:nvSpPr>
        <p:spPr>
          <a:xfrm>
            <a:off x="875098" y="4655836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DC02A95-C06F-4140-B8BC-46E29CB89FCE}"/>
              </a:ext>
            </a:extLst>
          </p:cNvPr>
          <p:cNvSpPr/>
          <p:nvPr/>
        </p:nvSpPr>
        <p:spPr>
          <a:xfrm>
            <a:off x="875098" y="5395431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73773F-052A-4F2E-B55A-DFF185DF2855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Vzory s opakováním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81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Aft>
                <a:spcPts val="1200"/>
              </a:spcAft>
            </a:pPr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1.2.2 Bez klávesnice </a:t>
            </a:r>
          </a:p>
          <a:p>
            <a:pPr algn="ctr"/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Počítáme</a:t>
            </a:r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 </a:t>
            </a: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úhly</a:t>
            </a:r>
            <a:endParaRPr lang="sk-SK" sz="5400" b="1" dirty="0">
              <a:solidFill>
                <a:srgbClr val="0C3B6A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6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189B46-4BAC-4B63-A263-323EDC90F93A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2	Opakování a střídání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24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1000" dirty="0">
              <a:latin typeface="+mj-lt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248" y="1463961"/>
            <a:ext cx="979646" cy="9744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24" y="3388516"/>
            <a:ext cx="607695" cy="607695"/>
          </a:xfrm>
          <a:prstGeom prst="rect">
            <a:avLst/>
          </a:prstGeom>
        </p:spPr>
      </p:pic>
      <p:cxnSp>
        <p:nvCxnSpPr>
          <p:cNvPr id="30" name="Straight Connector 29"/>
          <p:cNvCxnSpPr/>
          <p:nvPr/>
        </p:nvCxnSpPr>
        <p:spPr>
          <a:xfrm>
            <a:off x="666366" y="4634894"/>
            <a:ext cx="7847267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809" y="4998504"/>
            <a:ext cx="1152525" cy="11053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3780079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025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47625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61139" y="1021661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108000" rIns="36000" bIns="36000" rtlCol="0">
            <a:noAutofit/>
          </a:bodyPr>
          <a:lstStyle/>
          <a:p>
            <a:pPr algn="ctr">
              <a:lnSpc>
                <a:spcPts val="1200"/>
              </a:lnSpc>
            </a:pPr>
            <a:r>
              <a:rPr lang="sk-SK" sz="1050" b="1" dirty="0"/>
              <a:t>počet </a:t>
            </a:r>
            <a:r>
              <a:rPr lang="sk-SK" sz="1050" b="1" dirty="0" err="1"/>
              <a:t>opakování</a:t>
            </a:r>
            <a:endParaRPr lang="sk-SK" sz="105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503649" y="1018945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72000" rIns="36000" bIns="36000" rtlCol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sk-SK" sz="1050" b="1" dirty="0"/>
              <a:t>o </a:t>
            </a:r>
            <a:r>
              <a:rPr lang="sk-SK" sz="1050" b="1" dirty="0" err="1"/>
              <a:t>kolik</a:t>
            </a:r>
            <a:r>
              <a:rPr lang="sk-SK" sz="1050" b="1" dirty="0"/>
              <a:t> </a:t>
            </a:r>
            <a:r>
              <a:rPr lang="sk-SK" sz="1050" b="1" dirty="0" err="1"/>
              <a:t>stupňů</a:t>
            </a:r>
            <a:r>
              <a:rPr lang="sk-SK" sz="1050" b="1" dirty="0"/>
              <a:t> zatočí dlaždice vpravo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60907" y="1024393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72000" rIns="36000" bIns="36000" rtlCol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sk-SK" sz="1050" b="1" dirty="0"/>
              <a:t>dlaždice </a:t>
            </a:r>
            <a:r>
              <a:rPr lang="sk-SK" sz="1050" b="1" dirty="0" err="1"/>
              <a:t>se</a:t>
            </a:r>
            <a:r>
              <a:rPr lang="sk-SK" sz="1050" b="1" dirty="0"/>
              <a:t> </a:t>
            </a:r>
            <a:r>
              <a:rPr lang="sk-SK" sz="1050" b="1" dirty="0" err="1"/>
              <a:t>celkově</a:t>
            </a:r>
            <a:r>
              <a:rPr lang="sk-SK" sz="1050" b="1" dirty="0"/>
              <a:t> otočila o</a:t>
            </a:r>
            <a:endParaRPr lang="sk-SK" sz="11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396740" y="1839860"/>
            <a:ext cx="4116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8		         45 </a:t>
            </a:r>
            <a:r>
              <a:rPr lang="sk-SK" sz="1400" b="1" dirty="0" err="1"/>
              <a:t>stupňů</a:t>
            </a:r>
            <a:r>
              <a:rPr lang="sk-SK" sz="1400" b="1" dirty="0"/>
              <a:t>	              ____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286295" y="3729960"/>
            <a:ext cx="4190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____		           ____  </a:t>
            </a:r>
            <a:r>
              <a:rPr lang="sk-SK" sz="1400" b="1" dirty="0" err="1"/>
              <a:t>stupňů</a:t>
            </a:r>
            <a:r>
              <a:rPr lang="sk-SK" sz="1400" b="1" dirty="0"/>
              <a:t>	      360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293915" y="5374750"/>
            <a:ext cx="4190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____		            36  </a:t>
            </a:r>
            <a:r>
              <a:rPr lang="sk-SK" sz="1400" b="1" dirty="0" err="1"/>
              <a:t>stupňů</a:t>
            </a:r>
            <a:r>
              <a:rPr lang="sk-SK" sz="1400" b="1" dirty="0"/>
              <a:t>	  	     ____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7</a:t>
            </a:fld>
            <a:endParaRPr lang="sk-SK" b="1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15669" y="1263515"/>
            <a:ext cx="1602873" cy="160287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15669" y="4705319"/>
            <a:ext cx="1611630" cy="161163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622527" y="2980039"/>
            <a:ext cx="1604772" cy="161163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3F757BA-F8E2-44A8-BE27-2BE290B56E1C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Počítáme úhly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323AF73-3ADA-4A79-B7EE-71BA619FD09E}"/>
              </a:ext>
            </a:extLst>
          </p:cNvPr>
          <p:cNvCxnSpPr/>
          <p:nvPr/>
        </p:nvCxnSpPr>
        <p:spPr>
          <a:xfrm>
            <a:off x="660639" y="2918853"/>
            <a:ext cx="7847267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12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1000" dirty="0">
              <a:latin typeface="+mj-lt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248" y="1463961"/>
            <a:ext cx="979646" cy="9744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24" y="3388516"/>
            <a:ext cx="607695" cy="607695"/>
          </a:xfrm>
          <a:prstGeom prst="rect">
            <a:avLst/>
          </a:prstGeom>
        </p:spPr>
      </p:pic>
      <p:cxnSp>
        <p:nvCxnSpPr>
          <p:cNvPr id="30" name="Straight Connector 29"/>
          <p:cNvCxnSpPr/>
          <p:nvPr/>
        </p:nvCxnSpPr>
        <p:spPr>
          <a:xfrm>
            <a:off x="666366" y="4634894"/>
            <a:ext cx="7847267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809" y="4998504"/>
            <a:ext cx="1152525" cy="110537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3780079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025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47625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61139" y="1021661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108000" rIns="36000" bIns="36000" rtlCol="0">
            <a:noAutofit/>
          </a:bodyPr>
          <a:lstStyle/>
          <a:p>
            <a:pPr algn="ctr">
              <a:lnSpc>
                <a:spcPts val="1200"/>
              </a:lnSpc>
            </a:pPr>
            <a:r>
              <a:rPr lang="sk-SK" sz="1050" b="1" dirty="0"/>
              <a:t>počet </a:t>
            </a:r>
            <a:r>
              <a:rPr lang="sk-SK" sz="1050" b="1" dirty="0" err="1"/>
              <a:t>opakování</a:t>
            </a:r>
            <a:endParaRPr lang="sk-SK" sz="105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503649" y="1018945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72000" rIns="36000" bIns="36000" rtlCol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sk-SK" sz="1050" b="1" dirty="0"/>
              <a:t>o </a:t>
            </a:r>
            <a:r>
              <a:rPr lang="sk-SK" sz="1050" b="1" dirty="0" err="1"/>
              <a:t>kolik</a:t>
            </a:r>
            <a:r>
              <a:rPr lang="sk-SK" sz="1050" b="1" dirty="0"/>
              <a:t> </a:t>
            </a:r>
            <a:r>
              <a:rPr lang="sk-SK" sz="1050" b="1" dirty="0" err="1"/>
              <a:t>stupňů</a:t>
            </a:r>
            <a:r>
              <a:rPr lang="sk-SK" sz="1050" b="1" dirty="0"/>
              <a:t> zatočí dlaždice vpravo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60907" y="1024393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72000" rIns="36000" bIns="36000" rtlCol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sk-SK" sz="1050" b="1" dirty="0"/>
              <a:t>dlaždice </a:t>
            </a:r>
            <a:r>
              <a:rPr lang="sk-SK" sz="1050" b="1" dirty="0" err="1"/>
              <a:t>se</a:t>
            </a:r>
            <a:r>
              <a:rPr lang="sk-SK" sz="1050" b="1" dirty="0"/>
              <a:t> </a:t>
            </a:r>
            <a:r>
              <a:rPr lang="sk-SK" sz="1050" b="1" dirty="0" err="1"/>
              <a:t>celkově</a:t>
            </a:r>
            <a:r>
              <a:rPr lang="sk-SK" sz="1050" b="1" dirty="0"/>
              <a:t> otočila o</a:t>
            </a:r>
            <a:endParaRPr lang="sk-SK" sz="1100" b="1" dirty="0"/>
          </a:p>
        </p:txBody>
      </p:sp>
      <p:sp>
        <p:nvSpPr>
          <p:cNvPr id="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r>
              <a:rPr lang="sk-SK" b="1" dirty="0"/>
              <a:t>7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15669" y="1263515"/>
            <a:ext cx="1602873" cy="160287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15669" y="4705319"/>
            <a:ext cx="1611630" cy="161163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622527" y="2980039"/>
            <a:ext cx="1604772" cy="161163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3F757BA-F8E2-44A8-BE27-2BE290B56E1C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Počítáme úhly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323AF73-3ADA-4A79-B7EE-71BA619FD09E}"/>
              </a:ext>
            </a:extLst>
          </p:cNvPr>
          <p:cNvCxnSpPr/>
          <p:nvPr/>
        </p:nvCxnSpPr>
        <p:spPr>
          <a:xfrm>
            <a:off x="660639" y="2918853"/>
            <a:ext cx="7847267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7814C74-5AEF-4A20-8ABB-AAF7B38A66ED}"/>
              </a:ext>
            </a:extLst>
          </p:cNvPr>
          <p:cNvSpPr txBox="1"/>
          <p:nvPr/>
        </p:nvSpPr>
        <p:spPr>
          <a:xfrm>
            <a:off x="4396740" y="1839860"/>
            <a:ext cx="4116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8		         45 </a:t>
            </a:r>
            <a:r>
              <a:rPr lang="sk-SK" sz="1400" b="1" dirty="0" err="1"/>
              <a:t>stupňů</a:t>
            </a:r>
            <a:r>
              <a:rPr lang="sk-SK" sz="1400" b="1" dirty="0"/>
              <a:t>	              ____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B7015E-425E-4043-9C7E-861AB2CBCFB9}"/>
              </a:ext>
            </a:extLst>
          </p:cNvPr>
          <p:cNvSpPr txBox="1"/>
          <p:nvPr/>
        </p:nvSpPr>
        <p:spPr>
          <a:xfrm>
            <a:off x="4286295" y="3729960"/>
            <a:ext cx="4190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____		           ____  </a:t>
            </a:r>
            <a:r>
              <a:rPr lang="sk-SK" sz="1400" b="1" dirty="0" err="1"/>
              <a:t>stupňů</a:t>
            </a:r>
            <a:r>
              <a:rPr lang="sk-SK" sz="1400" b="1" dirty="0"/>
              <a:t>	      360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D3B6AD4-E376-4FBD-85B4-92ADE73DA9C1}"/>
              </a:ext>
            </a:extLst>
          </p:cNvPr>
          <p:cNvSpPr txBox="1"/>
          <p:nvPr/>
        </p:nvSpPr>
        <p:spPr>
          <a:xfrm>
            <a:off x="4293915" y="5374750"/>
            <a:ext cx="4190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____		            36  </a:t>
            </a:r>
            <a:r>
              <a:rPr lang="sk-SK" sz="1400" b="1" dirty="0" err="1"/>
              <a:t>stupňů</a:t>
            </a:r>
            <a:r>
              <a:rPr lang="sk-SK" sz="1400" b="1" dirty="0"/>
              <a:t>	  	     ____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5A9B3D-CABC-4B28-BA0C-40E471A8D99C}"/>
              </a:ext>
            </a:extLst>
          </p:cNvPr>
          <p:cNvSpPr txBox="1"/>
          <p:nvPr/>
        </p:nvSpPr>
        <p:spPr>
          <a:xfrm>
            <a:off x="7289909" y="1779659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360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E264DE-8278-441B-A88C-49C4239BBAE6}"/>
              </a:ext>
            </a:extLst>
          </p:cNvPr>
          <p:cNvSpPr txBox="1"/>
          <p:nvPr/>
        </p:nvSpPr>
        <p:spPr>
          <a:xfrm>
            <a:off x="7289909" y="5294525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360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BA2F04-C564-4DE3-8FEF-6124BE26B3B8}"/>
              </a:ext>
            </a:extLst>
          </p:cNvPr>
          <p:cNvSpPr txBox="1"/>
          <p:nvPr/>
        </p:nvSpPr>
        <p:spPr>
          <a:xfrm>
            <a:off x="5713983" y="3661945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90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39AA66-0522-4963-8BBD-C70D29953AAE}"/>
              </a:ext>
            </a:extLst>
          </p:cNvPr>
          <p:cNvSpPr txBox="1"/>
          <p:nvPr/>
        </p:nvSpPr>
        <p:spPr>
          <a:xfrm>
            <a:off x="4419001" y="3661945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E5FC61-405A-49F2-96E6-3DF4B1C9BD4B}"/>
              </a:ext>
            </a:extLst>
          </p:cNvPr>
          <p:cNvSpPr txBox="1"/>
          <p:nvPr/>
        </p:nvSpPr>
        <p:spPr>
          <a:xfrm>
            <a:off x="4392519" y="5299060"/>
            <a:ext cx="509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solidFill>
                  <a:srgbClr val="C00000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162283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1000" dirty="0">
              <a:latin typeface="+mj-lt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8148" y="3409173"/>
            <a:ext cx="2031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b="1" dirty="0" err="1"/>
              <a:t>Rozšíření</a:t>
            </a:r>
            <a:endParaRPr lang="sk-SK" sz="1050" b="1" dirty="0"/>
          </a:p>
          <a:p>
            <a:r>
              <a:rPr lang="sk-SK" sz="1050" dirty="0" err="1"/>
              <a:t>Podaří</a:t>
            </a:r>
            <a:r>
              <a:rPr lang="sk-SK" sz="1050" dirty="0"/>
              <a:t> </a:t>
            </a:r>
            <a:r>
              <a:rPr lang="sk-SK" sz="1050" dirty="0" err="1"/>
              <a:t>se</a:t>
            </a:r>
            <a:r>
              <a:rPr lang="sk-SK" sz="1050" dirty="0"/>
              <a:t> ti </a:t>
            </a:r>
            <a:r>
              <a:rPr lang="sk-SK" sz="1050" dirty="0" err="1"/>
              <a:t>vypočítat</a:t>
            </a:r>
            <a:r>
              <a:rPr lang="sk-SK" sz="1050" dirty="0"/>
              <a:t> </a:t>
            </a:r>
            <a:r>
              <a:rPr lang="sk-SK" sz="1050" dirty="0" err="1"/>
              <a:t>všechna</a:t>
            </a:r>
            <a:r>
              <a:rPr lang="sk-SK" sz="1050" dirty="0"/>
              <a:t> čísla pro tento vzor a </a:t>
            </a:r>
            <a:r>
              <a:rPr lang="sk-SK" sz="1050" dirty="0" err="1"/>
              <a:t>scénář</a:t>
            </a:r>
            <a:r>
              <a:rPr lang="sk-SK" sz="1050" dirty="0"/>
              <a:t> na jeho </a:t>
            </a:r>
            <a:r>
              <a:rPr lang="sk-SK" sz="1050" dirty="0" err="1"/>
              <a:t>otisknutí</a:t>
            </a:r>
            <a:r>
              <a:rPr lang="sk-SK" sz="1050" dirty="0"/>
              <a:t>?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585" y="3410045"/>
            <a:ext cx="801529" cy="722948"/>
          </a:xfrm>
          <a:prstGeom prst="rect">
            <a:avLst/>
          </a:prstGeom>
        </p:spPr>
      </p:pic>
      <p:cxnSp>
        <p:nvCxnSpPr>
          <p:cNvPr id="30" name="Straight Connector 29"/>
          <p:cNvCxnSpPr/>
          <p:nvPr/>
        </p:nvCxnSpPr>
        <p:spPr>
          <a:xfrm>
            <a:off x="629307" y="3045940"/>
            <a:ext cx="7847267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253" y="1803203"/>
            <a:ext cx="660083" cy="660083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3780079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025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47625" y="1352004"/>
            <a:ext cx="0" cy="506684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61139" y="1021661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108000" rIns="36000" bIns="36000" rtlCol="0">
            <a:noAutofit/>
          </a:bodyPr>
          <a:lstStyle/>
          <a:p>
            <a:pPr algn="ctr">
              <a:lnSpc>
                <a:spcPts val="1200"/>
              </a:lnSpc>
            </a:pPr>
            <a:r>
              <a:rPr lang="sk-SK" sz="1050" b="1" dirty="0"/>
              <a:t>počet </a:t>
            </a:r>
            <a:r>
              <a:rPr lang="sk-SK" sz="1050" b="1" dirty="0" err="1"/>
              <a:t>opakování</a:t>
            </a:r>
            <a:endParaRPr lang="sk-SK" sz="105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503649" y="1018945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72000" rIns="36000" bIns="36000" rtlCol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sk-SK" sz="1050" b="1" dirty="0"/>
              <a:t>o </a:t>
            </a:r>
            <a:r>
              <a:rPr lang="sk-SK" sz="1050" b="1" dirty="0" err="1"/>
              <a:t>kolik</a:t>
            </a:r>
            <a:r>
              <a:rPr lang="sk-SK" sz="1050" b="1" dirty="0"/>
              <a:t> </a:t>
            </a:r>
            <a:r>
              <a:rPr lang="sk-SK" sz="1050" b="1" dirty="0" err="1"/>
              <a:t>stupňů</a:t>
            </a:r>
            <a:r>
              <a:rPr lang="sk-SK" sz="1050" b="1" dirty="0"/>
              <a:t> zatočí dlaždice vpravo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60907" y="1024393"/>
            <a:ext cx="1440000" cy="360000"/>
          </a:xfrm>
          <a:prstGeom prst="rect">
            <a:avLst/>
          </a:prstGeom>
          <a:solidFill>
            <a:srgbClr val="E1E1E1"/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 lIns="36000" tIns="72000" rIns="36000" bIns="36000" rtlCol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sk-SK" sz="1050" b="1" dirty="0"/>
              <a:t>dlaždice </a:t>
            </a:r>
            <a:r>
              <a:rPr lang="sk-SK" sz="1050" b="1" dirty="0" err="1"/>
              <a:t>se</a:t>
            </a:r>
            <a:r>
              <a:rPr lang="sk-SK" sz="1050" b="1" dirty="0"/>
              <a:t> </a:t>
            </a:r>
            <a:r>
              <a:rPr lang="sk-SK" sz="1050" b="1" dirty="0" err="1"/>
              <a:t>celkově</a:t>
            </a:r>
            <a:r>
              <a:rPr lang="sk-SK" sz="1050" b="1" dirty="0"/>
              <a:t> otočila o</a:t>
            </a:r>
            <a:endParaRPr lang="sk-SK" sz="11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396740" y="2222861"/>
            <a:ext cx="4116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5		        ____  </a:t>
            </a:r>
            <a:r>
              <a:rPr lang="sk-SK" sz="1400" b="1" dirty="0" err="1"/>
              <a:t>stupňů</a:t>
            </a:r>
            <a:r>
              <a:rPr lang="sk-SK" sz="1400" b="1" dirty="0"/>
              <a:t>	              ____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286295" y="3714218"/>
            <a:ext cx="4190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____		           ____  </a:t>
            </a:r>
            <a:r>
              <a:rPr lang="sk-SK" sz="1400" b="1" dirty="0" err="1"/>
              <a:t>stupňů</a:t>
            </a:r>
            <a:r>
              <a:rPr lang="sk-SK" sz="1400" b="1" dirty="0"/>
              <a:t>	     ____  </a:t>
            </a:r>
            <a:r>
              <a:rPr lang="sk-SK" sz="1400" b="1" dirty="0" err="1"/>
              <a:t>stupňů</a:t>
            </a:r>
            <a:endParaRPr lang="sk-SK" sz="1400" b="1" dirty="0"/>
          </a:p>
        </p:txBody>
      </p:sp>
      <p:sp>
        <p:nvSpPr>
          <p:cNvPr id="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r>
              <a:rPr lang="sk-SK" b="1" dirty="0"/>
              <a:t>8</a:t>
            </a: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15600" y="1263600"/>
            <a:ext cx="1604772" cy="161163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3F757BA-F8E2-44A8-BE27-2BE290B56E1C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2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1.2.2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Počítáme úhly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396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4425</TotalTime>
  <Words>1164</Words>
  <Application>Microsoft Office PowerPoint</Application>
  <PresentationFormat>On-screen Show (4:3)</PresentationFormat>
  <Paragraphs>180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Benton</dc:creator>
  <cp:lastModifiedBy>Kalaš Ivan</cp:lastModifiedBy>
  <cp:revision>357</cp:revision>
  <cp:lastPrinted>2015-04-21T17:23:00Z</cp:lastPrinted>
  <dcterms:created xsi:type="dcterms:W3CDTF">2015-02-19T13:35:50Z</dcterms:created>
  <dcterms:modified xsi:type="dcterms:W3CDTF">2020-06-21T19:45:44Z</dcterms:modified>
</cp:coreProperties>
</file>